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41" r:id="rId4"/>
  </p:sldMasterIdLst>
  <p:notesMasterIdLst>
    <p:notesMasterId r:id="rId9"/>
  </p:notesMasterIdLst>
  <p:handoutMasterIdLst>
    <p:handoutMasterId r:id="rId10"/>
  </p:handoutMasterIdLst>
  <p:sldIdLst>
    <p:sldId id="1868" r:id="rId5"/>
    <p:sldId id="1870" r:id="rId6"/>
    <p:sldId id="1862" r:id="rId7"/>
    <p:sldId id="1863" r:id="rId8"/>
  </p:sldIdLst>
  <p:sldSz cx="9144000" cy="6858000" type="screen4x3"/>
  <p:notesSz cx="6797675" cy="99266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0432FF"/>
    <a:srgbClr val="FFFFFF"/>
    <a:srgbClr val="5D5DFF"/>
    <a:srgbClr val="FF9999"/>
    <a:srgbClr val="FFCC99"/>
    <a:srgbClr val="FFDD71"/>
    <a:srgbClr val="FF5D5D"/>
    <a:srgbClr val="FF0000"/>
    <a:srgbClr val="ABFFA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9CF1AB2-1976-4502-BF36-3FF5EA218861}" styleName="中間スタイル 4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7AC3CCA-C797-4891-BE02-D94E43425B78}" styleName="スタイル (中間)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E8034E78-7F5D-4C2E-B375-FC64B27BC917}" styleName="スタイル (濃色)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スタイル (濃色)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22838BEF-8BB2-4498-84A7-C5851F593DF1}" styleName="中間スタイル 4 - アクセント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25E5076-3810-47DD-B79F-674D7AD40C01}" styleName="濃色スタイル 1 - アクセント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濃色スタイル 1 - アクセント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濃色スタイル 1 - アクセント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濃色スタイル 1 - アクセント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濃色スタイル 1 - アクセント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濃色スタイル 1 - アクセント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テーマ スタイル 1 - アクセント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テーマ スタイル 1 - アクセント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BDBED569-4797-4DF1-A0F4-6AAB3CD982D8}" styleName="淡色スタイル 3 - アクセント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793D81CF-94F2-401A-BA57-92F5A7B2D0C5}" styleName="スタイル (中間)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8EC20E35-A176-4012-BC5E-935CFFF8708E}" styleName="スタイル (中間)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9D7B26C5-4107-4FEC-AEDC-1716B250A1EF}" styleName="スタイル (淡色)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00" autoAdjust="0"/>
    <p:restoredTop sz="80673" autoAdjust="0"/>
  </p:normalViewPr>
  <p:slideViewPr>
    <p:cSldViewPr snapToGrid="0">
      <p:cViewPr varScale="1">
        <p:scale>
          <a:sx n="80" d="100"/>
          <a:sy n="80" d="100"/>
        </p:scale>
        <p:origin x="1416" y="24"/>
      </p:cViewPr>
      <p:guideLst>
        <p:guide orient="horz" pos="2160"/>
        <p:guide pos="2880"/>
      </p:guideLst>
    </p:cSldViewPr>
  </p:slideViewPr>
  <p:notesTextViewPr>
    <p:cViewPr>
      <p:scale>
        <a:sx n="1" d="1"/>
        <a:sy n="1" d="1"/>
      </p:scale>
      <p:origin x="0" y="0"/>
    </p:cViewPr>
  </p:notesTextViewPr>
  <p:sorterViewPr>
    <p:cViewPr>
      <p:scale>
        <a:sx n="1" d="1"/>
        <a:sy n="1" d="1"/>
      </p:scale>
      <p:origin x="0" y="-6202"/>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viewProps" Target="view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presProps" Target="presProps.xml"/><Relationship Id="rId5" Type="http://schemas.openxmlformats.org/officeDocument/2006/relationships/slide" Target="slides/slide1.xml"/><Relationship Id="rId10"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notesMaster" Target="notesMasters/notesMaster1.xml"/><Relationship Id="rId14"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943236F7-4664-455E-BC07-0CDCE2155486}"/>
              </a:ext>
            </a:extLst>
          </p:cNvPr>
          <p:cNvSpPr>
            <a:spLocks noGrp="1"/>
          </p:cNvSpPr>
          <p:nvPr>
            <p:ph type="hdr" sz="quarter"/>
          </p:nvPr>
        </p:nvSpPr>
        <p:spPr>
          <a:xfrm>
            <a:off x="2" y="4"/>
            <a:ext cx="2945448" cy="497838"/>
          </a:xfrm>
          <a:prstGeom prst="rect">
            <a:avLst/>
          </a:prstGeom>
        </p:spPr>
        <p:txBody>
          <a:bodyPr vert="horz" lIns="91292" tIns="45646" rIns="91292" bIns="45646"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0431DEB9-9004-426F-A335-67E0A3C1849C}"/>
              </a:ext>
            </a:extLst>
          </p:cNvPr>
          <p:cNvSpPr>
            <a:spLocks noGrp="1"/>
          </p:cNvSpPr>
          <p:nvPr>
            <p:ph type="dt" sz="quarter" idx="1"/>
          </p:nvPr>
        </p:nvSpPr>
        <p:spPr>
          <a:xfrm>
            <a:off x="3850644" y="4"/>
            <a:ext cx="2945448" cy="497838"/>
          </a:xfrm>
          <a:prstGeom prst="rect">
            <a:avLst/>
          </a:prstGeom>
        </p:spPr>
        <p:txBody>
          <a:bodyPr vert="horz" lIns="91292" tIns="45646" rIns="91292" bIns="45646" rtlCol="0"/>
          <a:lstStyle>
            <a:lvl1pPr algn="r">
              <a:defRPr sz="1200"/>
            </a:lvl1pPr>
          </a:lstStyle>
          <a:p>
            <a:fld id="{23400795-29AB-4324-96AE-7F802EE6482E}" type="datetimeFigureOut">
              <a:rPr kumimoji="1" lang="ja-JP" altLang="en-US" smtClean="0"/>
              <a:pPr/>
              <a:t>2021/4/1</a:t>
            </a:fld>
            <a:endParaRPr kumimoji="1" lang="ja-JP" altLang="en-US"/>
          </a:p>
        </p:txBody>
      </p:sp>
      <p:sp>
        <p:nvSpPr>
          <p:cNvPr id="4" name="フッター プレースホルダー 3">
            <a:extLst>
              <a:ext uri="{FF2B5EF4-FFF2-40B4-BE49-F238E27FC236}">
                <a16:creationId xmlns:a16="http://schemas.microsoft.com/office/drawing/2014/main" id="{B95136CF-7728-43A0-B27C-D0DDF271B7E6}"/>
              </a:ext>
            </a:extLst>
          </p:cNvPr>
          <p:cNvSpPr>
            <a:spLocks noGrp="1"/>
          </p:cNvSpPr>
          <p:nvPr>
            <p:ph type="ftr" sz="quarter" idx="2"/>
          </p:nvPr>
        </p:nvSpPr>
        <p:spPr>
          <a:xfrm>
            <a:off x="2" y="9428803"/>
            <a:ext cx="2945448" cy="497838"/>
          </a:xfrm>
          <a:prstGeom prst="rect">
            <a:avLst/>
          </a:prstGeom>
        </p:spPr>
        <p:txBody>
          <a:bodyPr vert="horz" lIns="91292" tIns="45646" rIns="91292" bIns="45646"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F9A165A7-74BC-48CC-80C3-CE94A50EC5B5}"/>
              </a:ext>
            </a:extLst>
          </p:cNvPr>
          <p:cNvSpPr>
            <a:spLocks noGrp="1"/>
          </p:cNvSpPr>
          <p:nvPr>
            <p:ph type="sldNum" sz="quarter" idx="3"/>
          </p:nvPr>
        </p:nvSpPr>
        <p:spPr>
          <a:xfrm>
            <a:off x="3850644" y="9428803"/>
            <a:ext cx="2945448" cy="497838"/>
          </a:xfrm>
          <a:prstGeom prst="rect">
            <a:avLst/>
          </a:prstGeom>
        </p:spPr>
        <p:txBody>
          <a:bodyPr vert="horz" lIns="91292" tIns="45646" rIns="91292" bIns="45646" rtlCol="0" anchor="b"/>
          <a:lstStyle>
            <a:lvl1pPr algn="r">
              <a:defRPr sz="1200"/>
            </a:lvl1pPr>
          </a:lstStyle>
          <a:p>
            <a:fld id="{F1503A65-AD4E-4996-98EA-0537A51CC4C0}" type="slidenum">
              <a:rPr kumimoji="1" lang="ja-JP" altLang="en-US" smtClean="0"/>
              <a:pPr/>
              <a:t>‹#›</a:t>
            </a:fld>
            <a:endParaRPr kumimoji="1" lang="ja-JP" altLang="en-US"/>
          </a:p>
        </p:txBody>
      </p:sp>
    </p:spTree>
    <p:extLst>
      <p:ext uri="{BB962C8B-B14F-4D97-AF65-F5344CB8AC3E}">
        <p14:creationId xmlns:p14="http://schemas.microsoft.com/office/powerpoint/2010/main" val="24300639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3" y="2"/>
            <a:ext cx="2945660" cy="498056"/>
          </a:xfrm>
          <a:prstGeom prst="rect">
            <a:avLst/>
          </a:prstGeom>
        </p:spPr>
        <p:txBody>
          <a:bodyPr vert="horz" lIns="92080" tIns="46041" rIns="92080" bIns="46041" rtlCol="0"/>
          <a:lstStyle>
            <a:lvl1pPr algn="l">
              <a:defRPr sz="1200" b="0" i="0"/>
            </a:lvl1pPr>
          </a:lstStyle>
          <a:p>
            <a:endParaRPr lang="ja-JP" altLang="en-US"/>
          </a:p>
        </p:txBody>
      </p:sp>
      <p:sp>
        <p:nvSpPr>
          <p:cNvPr id="3" name="日付プレースホルダー 2"/>
          <p:cNvSpPr>
            <a:spLocks noGrp="1"/>
          </p:cNvSpPr>
          <p:nvPr>
            <p:ph type="dt" idx="1"/>
          </p:nvPr>
        </p:nvSpPr>
        <p:spPr>
          <a:xfrm>
            <a:off x="3850445" y="2"/>
            <a:ext cx="2945660" cy="498056"/>
          </a:xfrm>
          <a:prstGeom prst="rect">
            <a:avLst/>
          </a:prstGeom>
        </p:spPr>
        <p:txBody>
          <a:bodyPr vert="horz" lIns="92080" tIns="46041" rIns="92080" bIns="46041" rtlCol="0"/>
          <a:lstStyle>
            <a:lvl1pPr algn="r">
              <a:defRPr sz="1200" b="0" i="0"/>
            </a:lvl1pPr>
          </a:lstStyle>
          <a:p>
            <a:fld id="{E1F90248-EE6A-492B-9478-0BEDDAFA9DDF}" type="datetimeFigureOut">
              <a:rPr lang="ja-JP" altLang="en-US" smtClean="0"/>
              <a:pPr/>
              <a:t>2021/4/1</a:t>
            </a:fld>
            <a:endParaRPr lang="ja-JP" altLang="en-US"/>
          </a:p>
        </p:txBody>
      </p:sp>
      <p:sp>
        <p:nvSpPr>
          <p:cNvPr id="4" name="スライド イメージ プレースホルダー 3"/>
          <p:cNvSpPr>
            <a:spLocks noGrp="1" noRot="1" noChangeAspect="1"/>
          </p:cNvSpPr>
          <p:nvPr>
            <p:ph type="sldImg" idx="2"/>
          </p:nvPr>
        </p:nvSpPr>
        <p:spPr>
          <a:xfrm>
            <a:off x="1165225" y="1241425"/>
            <a:ext cx="4467225" cy="3349625"/>
          </a:xfrm>
          <a:prstGeom prst="rect">
            <a:avLst/>
          </a:prstGeom>
          <a:noFill/>
          <a:ln w="12700">
            <a:solidFill>
              <a:prstClr val="black"/>
            </a:solidFill>
          </a:ln>
        </p:spPr>
        <p:txBody>
          <a:bodyPr vert="horz" lIns="92080" tIns="46041" rIns="92080" bIns="46041" rtlCol="0" anchor="ctr"/>
          <a:lstStyle/>
          <a:p>
            <a:endParaRPr lang="ja-JP" altLang="en-US"/>
          </a:p>
        </p:txBody>
      </p:sp>
      <p:sp>
        <p:nvSpPr>
          <p:cNvPr id="5" name="ノート プレースホルダー 4"/>
          <p:cNvSpPr>
            <a:spLocks noGrp="1"/>
          </p:cNvSpPr>
          <p:nvPr>
            <p:ph type="body" sz="quarter" idx="3"/>
          </p:nvPr>
        </p:nvSpPr>
        <p:spPr>
          <a:xfrm>
            <a:off x="679768" y="4777200"/>
            <a:ext cx="5438140" cy="3908614"/>
          </a:xfrm>
          <a:prstGeom prst="rect">
            <a:avLst/>
          </a:prstGeom>
        </p:spPr>
        <p:txBody>
          <a:bodyPr vert="horz" lIns="92080" tIns="46041" rIns="92080" bIns="46041"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3" y="9428586"/>
            <a:ext cx="2945660" cy="498055"/>
          </a:xfrm>
          <a:prstGeom prst="rect">
            <a:avLst/>
          </a:prstGeom>
        </p:spPr>
        <p:txBody>
          <a:bodyPr vert="horz" lIns="92080" tIns="46041" rIns="92080" bIns="46041" rtlCol="0" anchor="b"/>
          <a:lstStyle>
            <a:lvl1pPr algn="l">
              <a:defRPr sz="1200" b="0" i="0"/>
            </a:lvl1pPr>
          </a:lstStyle>
          <a:p>
            <a:endParaRPr lang="ja-JP" altLang="en-US"/>
          </a:p>
        </p:txBody>
      </p:sp>
      <p:sp>
        <p:nvSpPr>
          <p:cNvPr id="7" name="スライド番号プレースホルダー 6"/>
          <p:cNvSpPr>
            <a:spLocks noGrp="1"/>
          </p:cNvSpPr>
          <p:nvPr>
            <p:ph type="sldNum" sz="quarter" idx="5"/>
          </p:nvPr>
        </p:nvSpPr>
        <p:spPr>
          <a:xfrm>
            <a:off x="3850445" y="9428586"/>
            <a:ext cx="2945660" cy="498055"/>
          </a:xfrm>
          <a:prstGeom prst="rect">
            <a:avLst/>
          </a:prstGeom>
        </p:spPr>
        <p:txBody>
          <a:bodyPr vert="horz" lIns="92080" tIns="46041" rIns="92080" bIns="46041" rtlCol="0" anchor="b"/>
          <a:lstStyle>
            <a:lvl1pPr algn="r">
              <a:defRPr sz="1200" b="0" i="0"/>
            </a:lvl1pPr>
          </a:lstStyle>
          <a:p>
            <a:fld id="{9B63B2ED-D70A-4E8F-96F9-541B53228F15}" type="slidenum">
              <a:rPr lang="ja-JP" altLang="en-US" smtClean="0"/>
              <a:pPr/>
              <a:t>‹#›</a:t>
            </a:fld>
            <a:endParaRPr lang="ja-JP" altLang="en-US"/>
          </a:p>
        </p:txBody>
      </p:sp>
    </p:spTree>
    <p:extLst>
      <p:ext uri="{BB962C8B-B14F-4D97-AF65-F5344CB8AC3E}">
        <p14:creationId xmlns:p14="http://schemas.microsoft.com/office/powerpoint/2010/main" val="1491794847"/>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kumimoji="1" sz="1200" b="0" i="0" kern="1200">
        <a:solidFill>
          <a:schemeClr val="tx1"/>
        </a:solidFill>
        <a:latin typeface="+mn-lt"/>
        <a:ea typeface="+mn-ea"/>
        <a:cs typeface="+mn-cs"/>
      </a:defRPr>
    </a:lvl1pPr>
    <a:lvl2pPr marL="457200" algn="l" defTabSz="914400" rtl="0" eaLnBrk="1" latinLnBrk="0" hangingPunct="1">
      <a:defRPr kumimoji="1" sz="1200" b="0" i="0" kern="1200">
        <a:solidFill>
          <a:schemeClr val="tx1"/>
        </a:solidFill>
        <a:latin typeface="+mn-lt"/>
        <a:ea typeface="+mn-ea"/>
        <a:cs typeface="+mn-cs"/>
      </a:defRPr>
    </a:lvl2pPr>
    <a:lvl3pPr marL="914400" algn="l" defTabSz="914400" rtl="0" eaLnBrk="1" latinLnBrk="0" hangingPunct="1">
      <a:defRPr kumimoji="1" sz="1200" b="0" i="0" kern="1200">
        <a:solidFill>
          <a:schemeClr val="tx1"/>
        </a:solidFill>
        <a:latin typeface="+mn-lt"/>
        <a:ea typeface="+mn-ea"/>
        <a:cs typeface="+mn-cs"/>
      </a:defRPr>
    </a:lvl3pPr>
    <a:lvl4pPr marL="1371600" algn="l" defTabSz="914400" rtl="0" eaLnBrk="1" latinLnBrk="0" hangingPunct="1">
      <a:defRPr kumimoji="1" sz="1200" b="0" i="0" kern="1200">
        <a:solidFill>
          <a:schemeClr val="tx1"/>
        </a:solidFill>
        <a:latin typeface="+mn-lt"/>
        <a:ea typeface="+mn-ea"/>
        <a:cs typeface="+mn-cs"/>
      </a:defRPr>
    </a:lvl4pPr>
    <a:lvl5pPr marL="1828800" algn="l" defTabSz="914400" rtl="0" eaLnBrk="1" latinLnBrk="0" hangingPunct="1">
      <a:defRPr kumimoji="1" sz="1200" b="0" i="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b="0" i="0" kern="1200" dirty="0">
                <a:solidFill>
                  <a:schemeClr val="tx1"/>
                </a:solidFill>
                <a:effectLst/>
                <a:latin typeface="+mn-lt"/>
                <a:ea typeface="+mn-ea"/>
                <a:cs typeface="+mn-cs"/>
              </a:rPr>
              <a:t>2018</a:t>
            </a:r>
            <a:r>
              <a:rPr kumimoji="1" lang="ja-JP" altLang="en-US" sz="1200" b="0" i="0" kern="1200" dirty="0">
                <a:solidFill>
                  <a:schemeClr val="tx1"/>
                </a:solidFill>
                <a:effectLst/>
                <a:latin typeface="+mn-lt"/>
                <a:ea typeface="+mn-ea"/>
                <a:cs typeface="+mn-cs"/>
              </a:rPr>
              <a:t>年から超スマート社会推進コンソーシアムという組織ができています。</a:t>
            </a:r>
            <a:br>
              <a:rPr kumimoji="1" lang="ja-JP" altLang="en-US" sz="1200" b="0" i="0" kern="1200" dirty="0">
                <a:solidFill>
                  <a:schemeClr val="tx1"/>
                </a:solidFill>
                <a:effectLst/>
                <a:latin typeface="+mn-lt"/>
                <a:ea typeface="+mn-ea"/>
                <a:cs typeface="+mn-cs"/>
              </a:rPr>
            </a:br>
            <a:r>
              <a:rPr kumimoji="1" lang="ja-JP" altLang="en-US" sz="1200" b="0" i="0" kern="1200" dirty="0">
                <a:solidFill>
                  <a:schemeClr val="tx1"/>
                </a:solidFill>
                <a:effectLst/>
                <a:latin typeface="+mn-lt"/>
                <a:ea typeface="+mn-ea"/>
                <a:cs typeface="+mn-cs"/>
              </a:rPr>
              <a:t>ここでは人材育成から研究開発までを統合した超スマート社会創出のための産官学連携による</a:t>
            </a:r>
          </a:p>
          <a:p>
            <a:r>
              <a:rPr kumimoji="1" lang="ja-JP" altLang="en-US" sz="1200" b="0" i="0" kern="1200" dirty="0">
                <a:solidFill>
                  <a:schemeClr val="tx1"/>
                </a:solidFill>
                <a:effectLst/>
                <a:latin typeface="+mn-lt"/>
                <a:ea typeface="+mn-ea"/>
                <a:cs typeface="+mn-cs"/>
              </a:rPr>
              <a:t>次世代型社会連携教育研究プラットフォームを構築しています。</a:t>
            </a:r>
            <a:br>
              <a:rPr kumimoji="1" lang="ja-JP" altLang="en-US" sz="1200" b="0" i="0" kern="1200" dirty="0">
                <a:solidFill>
                  <a:schemeClr val="tx1"/>
                </a:solidFill>
                <a:effectLst/>
                <a:latin typeface="+mn-lt"/>
                <a:ea typeface="+mn-ea"/>
                <a:cs typeface="+mn-cs"/>
              </a:rPr>
            </a:br>
            <a:r>
              <a:rPr kumimoji="1" lang="ja-JP" altLang="en-US" sz="1200" b="0" i="0" kern="1200" dirty="0">
                <a:solidFill>
                  <a:schemeClr val="tx1"/>
                </a:solidFill>
                <a:effectLst/>
                <a:latin typeface="+mn-lt"/>
                <a:ea typeface="+mn-ea"/>
                <a:cs typeface="+mn-cs"/>
              </a:rPr>
              <a:t>特に、コンソーシアムを介して異分野融合研究チームが構築できれば、皆さんは</a:t>
            </a:r>
          </a:p>
          <a:p>
            <a:r>
              <a:rPr kumimoji="1" lang="en-US" altLang="ja-JP" sz="1200" b="0" i="0" kern="1200" dirty="0">
                <a:solidFill>
                  <a:schemeClr val="tx1"/>
                </a:solidFill>
                <a:effectLst/>
                <a:latin typeface="+mn-lt"/>
                <a:ea typeface="+mn-ea"/>
                <a:cs typeface="+mn-cs"/>
              </a:rPr>
              <a:t>RA</a:t>
            </a:r>
            <a:r>
              <a:rPr kumimoji="1" lang="ja-JP" altLang="en-US" sz="1200" b="0" i="0" kern="1200" dirty="0">
                <a:solidFill>
                  <a:schemeClr val="tx1"/>
                </a:solidFill>
                <a:effectLst/>
                <a:latin typeface="+mn-lt"/>
                <a:ea typeface="+mn-ea"/>
                <a:cs typeface="+mn-cs"/>
              </a:rPr>
              <a:t>採用による経済的支援を受けながら先端研究を進めることができます。</a:t>
            </a:r>
            <a:br>
              <a:rPr kumimoji="1" lang="ja-JP" altLang="en-US" sz="1200" b="0" i="0" kern="1200" dirty="0">
                <a:solidFill>
                  <a:schemeClr val="tx1"/>
                </a:solidFill>
                <a:effectLst/>
                <a:latin typeface="+mn-lt"/>
                <a:ea typeface="+mn-ea"/>
                <a:cs typeface="+mn-cs"/>
              </a:rPr>
            </a:br>
            <a:r>
              <a:rPr kumimoji="1" lang="ja-JP" altLang="en-US" sz="1200" b="0" i="0" kern="1200" dirty="0">
                <a:solidFill>
                  <a:schemeClr val="tx1"/>
                </a:solidFill>
                <a:effectLst/>
                <a:latin typeface="+mn-lt"/>
                <a:ea typeface="+mn-ea"/>
                <a:cs typeface="+mn-cs"/>
              </a:rPr>
              <a:t>その研究チームを構築するチャンスがマッチングワークショップです。</a:t>
            </a:r>
            <a:br>
              <a:rPr kumimoji="1" lang="ja-JP" altLang="en-US" sz="1200" b="0" i="0" kern="1200" dirty="0">
                <a:solidFill>
                  <a:schemeClr val="tx1"/>
                </a:solidFill>
                <a:effectLst/>
                <a:latin typeface="+mn-lt"/>
                <a:ea typeface="+mn-ea"/>
                <a:cs typeface="+mn-cs"/>
              </a:rPr>
            </a:br>
            <a:r>
              <a:rPr kumimoji="1" lang="ja-JP" altLang="en-US" sz="1200" b="0" i="0" kern="1200" dirty="0">
                <a:solidFill>
                  <a:schemeClr val="tx1"/>
                </a:solidFill>
                <a:effectLst/>
                <a:latin typeface="+mn-lt"/>
                <a:ea typeface="+mn-ea"/>
                <a:cs typeface="+mn-cs"/>
              </a:rPr>
              <a:t>ここでは、コンソーシアム参加機関を対象に研究発表を実施し、産業界のニーズとのマッチングを図ります。</a:t>
            </a:r>
            <a:br>
              <a:rPr kumimoji="1" lang="ja-JP" altLang="en-US" sz="1200" b="0" i="0" kern="1200" dirty="0">
                <a:solidFill>
                  <a:schemeClr val="tx1"/>
                </a:solidFill>
                <a:effectLst/>
                <a:latin typeface="+mn-lt"/>
                <a:ea typeface="+mn-ea"/>
                <a:cs typeface="+mn-cs"/>
              </a:rPr>
            </a:br>
            <a:r>
              <a:rPr kumimoji="1" lang="ja-JP" altLang="en-US" sz="1200" b="0" i="0" kern="1200" dirty="0">
                <a:solidFill>
                  <a:schemeClr val="tx1"/>
                </a:solidFill>
                <a:effectLst/>
                <a:latin typeface="+mn-lt"/>
                <a:ea typeface="+mn-ea"/>
                <a:cs typeface="+mn-cs"/>
              </a:rPr>
              <a:t>昨年度は</a:t>
            </a:r>
            <a:r>
              <a:rPr kumimoji="1" lang="en-US" altLang="ja-JP" sz="1200" b="0" i="0" kern="1200" dirty="0">
                <a:solidFill>
                  <a:schemeClr val="tx1"/>
                </a:solidFill>
                <a:effectLst/>
                <a:latin typeface="+mn-lt"/>
                <a:ea typeface="+mn-ea"/>
                <a:cs typeface="+mn-cs"/>
              </a:rPr>
              <a:t>35</a:t>
            </a:r>
            <a:r>
              <a:rPr kumimoji="1" lang="ja-JP" altLang="en-US" sz="1200" b="0" i="0" kern="1200" dirty="0">
                <a:solidFill>
                  <a:schemeClr val="tx1"/>
                </a:solidFill>
                <a:effectLst/>
                <a:latin typeface="+mn-lt"/>
                <a:ea typeface="+mn-ea"/>
                <a:cs typeface="+mn-cs"/>
              </a:rPr>
              <a:t>件のマッチングが成立し、そのうちの一定数は異分野融合研究チームを構築することに成功し、</a:t>
            </a:r>
          </a:p>
          <a:p>
            <a:r>
              <a:rPr kumimoji="1" lang="ja-JP" altLang="en-US" sz="1200" b="0" i="0" kern="1200" dirty="0">
                <a:solidFill>
                  <a:schemeClr val="tx1"/>
                </a:solidFill>
                <a:effectLst/>
                <a:latin typeface="+mn-lt"/>
                <a:ea typeface="+mn-ea"/>
                <a:cs typeface="+mn-cs"/>
              </a:rPr>
              <a:t>該当の学生は</a:t>
            </a:r>
            <a:r>
              <a:rPr kumimoji="1" lang="en-US" altLang="ja-JP" sz="1200" b="0" i="0" kern="1200" dirty="0">
                <a:solidFill>
                  <a:schemeClr val="tx1"/>
                </a:solidFill>
                <a:effectLst/>
                <a:latin typeface="+mn-lt"/>
                <a:ea typeface="+mn-ea"/>
                <a:cs typeface="+mn-cs"/>
              </a:rPr>
              <a:t>RA</a:t>
            </a:r>
            <a:r>
              <a:rPr kumimoji="1" lang="ja-JP" altLang="en-US" sz="1200" b="0" i="0" kern="1200" dirty="0">
                <a:solidFill>
                  <a:schemeClr val="tx1"/>
                </a:solidFill>
                <a:effectLst/>
                <a:latin typeface="+mn-lt"/>
                <a:ea typeface="+mn-ea"/>
                <a:cs typeface="+mn-cs"/>
              </a:rPr>
              <a:t>経費による経済的支援を受けながら研究を行っています。</a:t>
            </a:r>
          </a:p>
          <a:p>
            <a:r>
              <a:rPr kumimoji="1" lang="ja-JP" altLang="en-US" sz="1200" b="0" i="0" kern="1200" dirty="0">
                <a:solidFill>
                  <a:schemeClr val="tx1"/>
                </a:solidFill>
                <a:effectLst/>
                <a:latin typeface="+mn-lt"/>
                <a:ea typeface="+mn-ea"/>
                <a:cs typeface="+mn-cs"/>
              </a:rPr>
              <a:t>次回のワークショップは</a:t>
            </a:r>
            <a:r>
              <a:rPr kumimoji="1" lang="en-US" altLang="ja-JP" sz="1200" b="0" i="0" kern="1200" dirty="0">
                <a:solidFill>
                  <a:schemeClr val="tx1"/>
                </a:solidFill>
                <a:effectLst/>
                <a:latin typeface="+mn-lt"/>
                <a:ea typeface="+mn-ea"/>
                <a:cs typeface="+mn-cs"/>
              </a:rPr>
              <a:t>6</a:t>
            </a:r>
            <a:r>
              <a:rPr kumimoji="1" lang="ja-JP" altLang="en-US" sz="1200" b="0" i="0" kern="1200" dirty="0">
                <a:solidFill>
                  <a:schemeClr val="tx1"/>
                </a:solidFill>
                <a:effectLst/>
                <a:latin typeface="+mn-lt"/>
                <a:ea typeface="+mn-ea"/>
                <a:cs typeface="+mn-cs"/>
              </a:rPr>
              <a:t>月</a:t>
            </a:r>
            <a:r>
              <a:rPr kumimoji="1" lang="en-US" altLang="ja-JP" sz="1200" b="0" i="0" kern="1200" dirty="0">
                <a:solidFill>
                  <a:schemeClr val="tx1"/>
                </a:solidFill>
                <a:effectLst/>
                <a:latin typeface="+mn-lt"/>
                <a:ea typeface="+mn-ea"/>
                <a:cs typeface="+mn-cs"/>
              </a:rPr>
              <a:t>9</a:t>
            </a:r>
            <a:r>
              <a:rPr kumimoji="1" lang="ja-JP" altLang="en-US" sz="1200" b="0" i="0" kern="1200" dirty="0">
                <a:solidFill>
                  <a:schemeClr val="tx1"/>
                </a:solidFill>
                <a:effectLst/>
                <a:latin typeface="+mn-lt"/>
                <a:ea typeface="+mn-ea"/>
                <a:cs typeface="+mn-cs"/>
              </a:rPr>
              <a:t>日に予定されています。</a:t>
            </a:r>
          </a:p>
          <a:p>
            <a:r>
              <a:rPr kumimoji="1" lang="ja-JP" altLang="en-US" sz="1200" b="0" i="0" kern="1200" dirty="0">
                <a:solidFill>
                  <a:schemeClr val="tx1"/>
                </a:solidFill>
                <a:effectLst/>
                <a:latin typeface="+mn-lt"/>
                <a:ea typeface="+mn-ea"/>
                <a:cs typeface="+mn-cs"/>
              </a:rPr>
              <a:t>マッチングの成立はもちろんのこと、現在進めている研究の社会へのインパクトを確認する意味でも是非参加を検討ください。</a:t>
            </a:r>
          </a:p>
          <a:p>
            <a:r>
              <a:rPr kumimoji="1" lang="ja-JP" altLang="en-US" sz="1200" b="0" i="0" kern="1200" dirty="0">
                <a:solidFill>
                  <a:schemeClr val="tx1"/>
                </a:solidFill>
                <a:effectLst/>
                <a:latin typeface="+mn-lt"/>
                <a:ea typeface="+mn-ea"/>
                <a:cs typeface="+mn-cs"/>
              </a:rPr>
              <a:t>ここにいる皆さんはもれなく参加の権利があります。</a:t>
            </a:r>
          </a:p>
        </p:txBody>
      </p:sp>
    </p:spTree>
    <p:extLst>
      <p:ext uri="{BB962C8B-B14F-4D97-AF65-F5344CB8AC3E}">
        <p14:creationId xmlns:p14="http://schemas.microsoft.com/office/powerpoint/2010/main" val="9792186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b="0" i="0" kern="1200" dirty="0">
                <a:solidFill>
                  <a:schemeClr val="tx1"/>
                </a:solidFill>
                <a:effectLst/>
                <a:latin typeface="+mn-lt"/>
                <a:ea typeface="+mn-ea"/>
                <a:cs typeface="+mn-cs"/>
              </a:rPr>
              <a:t>Super Smart Society Promotion Consortium established in 2018 has built a next-generation education and research platform through tight collaboration with industry. </a:t>
            </a:r>
          </a:p>
          <a:p>
            <a:r>
              <a:rPr kumimoji="1" lang="en-US" altLang="ja-JP" sz="1200" b="0" i="0" kern="1200" dirty="0">
                <a:solidFill>
                  <a:schemeClr val="tx1"/>
                </a:solidFill>
                <a:effectLst/>
                <a:latin typeface="+mn-lt"/>
                <a:ea typeface="+mn-ea"/>
                <a:cs typeface="+mn-cs"/>
              </a:rPr>
              <a:t>The consortium provides all graduate students with opportunities to form interdisciplinary research teams on students’ own initiative, and work with consortium partners listed below having sufficient financial support. To this end, you are strongly encouraged to participate in Matching Workshop. The workshop matches the needs of the Consortium partners with the seeds of the research and human resources of students through mutual presentations and discussions. Actually, 15 matchings were formed on average in the last 3 workshops and some students are now conducting advanced researches with financial support from RA expenses. The next workshop is scheduled on June 9 and 30. All of you are eligible for attending. Please register on the web.</a:t>
            </a:r>
          </a:p>
        </p:txBody>
      </p:sp>
    </p:spTree>
    <p:extLst>
      <p:ext uri="{BB962C8B-B14F-4D97-AF65-F5344CB8AC3E}">
        <p14:creationId xmlns:p14="http://schemas.microsoft.com/office/powerpoint/2010/main" val="32088415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太字を読み上げて頂ければと思います。</a:t>
            </a:r>
          </a:p>
        </p:txBody>
      </p:sp>
    </p:spTree>
    <p:extLst>
      <p:ext uri="{BB962C8B-B14F-4D97-AF65-F5344CB8AC3E}">
        <p14:creationId xmlns:p14="http://schemas.microsoft.com/office/powerpoint/2010/main" val="9856092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太字を読み上げて頂ければと思います。</a:t>
            </a:r>
          </a:p>
          <a:p>
            <a:endParaRPr kumimoji="1" lang="ja-JP" altLang="en-US" dirty="0"/>
          </a:p>
        </p:txBody>
      </p:sp>
    </p:spTree>
    <p:extLst>
      <p:ext uri="{BB962C8B-B14F-4D97-AF65-F5344CB8AC3E}">
        <p14:creationId xmlns:p14="http://schemas.microsoft.com/office/powerpoint/2010/main" val="33048524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pic>
        <p:nvPicPr>
          <p:cNvPr id="6" name="図 5"/>
          <p:cNvPicPr>
            <a:picLocks noChangeAspect="1"/>
          </p:cNvPicPr>
          <p:nvPr userDrawn="1"/>
        </p:nvPicPr>
        <p:blipFill>
          <a:blip r:embed="rId2"/>
          <a:stretch>
            <a:fillRect/>
          </a:stretch>
        </p:blipFill>
        <p:spPr>
          <a:xfrm>
            <a:off x="0" y="0"/>
            <a:ext cx="9144000" cy="6858000"/>
          </a:xfrm>
          <a:prstGeom prst="rect">
            <a:avLst/>
          </a:prstGeom>
        </p:spPr>
      </p:pic>
      <p:sp>
        <p:nvSpPr>
          <p:cNvPr id="7" name="正方形/長方形 6"/>
          <p:cNvSpPr/>
          <p:nvPr userDrawn="1"/>
        </p:nvSpPr>
        <p:spPr>
          <a:xfrm>
            <a:off x="0" y="0"/>
            <a:ext cx="9144000" cy="134938"/>
          </a:xfrm>
          <a:prstGeom prst="rect">
            <a:avLst/>
          </a:prstGeom>
          <a:solidFill>
            <a:srgbClr val="987D1C"/>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cxnSp>
        <p:nvCxnSpPr>
          <p:cNvPr id="8" name="直線コネクタ 7"/>
          <p:cNvCxnSpPr/>
          <p:nvPr userDrawn="1"/>
        </p:nvCxnSpPr>
        <p:spPr>
          <a:xfrm>
            <a:off x="381363" y="3909153"/>
            <a:ext cx="8381274"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10" name="図 9" descr="flag_l.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017069" y="0"/>
            <a:ext cx="1109861" cy="1547220"/>
          </a:xfrm>
          <a:prstGeom prst="rect">
            <a:avLst/>
          </a:prstGeom>
        </p:spPr>
      </p:pic>
      <p:sp>
        <p:nvSpPr>
          <p:cNvPr id="2" name="タイトル 1"/>
          <p:cNvSpPr>
            <a:spLocks noGrp="1"/>
          </p:cNvSpPr>
          <p:nvPr>
            <p:ph type="ctrTitle"/>
          </p:nvPr>
        </p:nvSpPr>
        <p:spPr>
          <a:xfrm>
            <a:off x="685800" y="1886967"/>
            <a:ext cx="7772400" cy="1470025"/>
          </a:xfrm>
        </p:spPr>
        <p:txBody>
          <a:bodyPr>
            <a:normAutofit/>
          </a:bodyPr>
          <a:lstStyle>
            <a:lvl1pPr algn="ctr">
              <a:defRPr sz="4000" baseline="0">
                <a:solidFill>
                  <a:schemeClr val="accent5">
                    <a:lumMod val="50000"/>
                  </a:schemeClr>
                </a:solidFill>
                <a:latin typeface="Arial Unicode MS" panose="020B0604020202020204" pitchFamily="50" charset="-128"/>
                <a:ea typeface="ＭＳ Ｐゴシック" panose="020B0600070205080204" pitchFamily="50" charset="-128"/>
              </a:defRPr>
            </a:lvl1pPr>
          </a:lstStyle>
          <a:p>
            <a:r>
              <a:rPr kumimoji="1" lang="ja-JP" altLang="en-US"/>
              <a:t>マスタ タイトルの書式設定</a:t>
            </a:r>
          </a:p>
        </p:txBody>
      </p:sp>
      <p:sp>
        <p:nvSpPr>
          <p:cNvPr id="3" name="サブタイトル 2"/>
          <p:cNvSpPr>
            <a:spLocks noGrp="1"/>
          </p:cNvSpPr>
          <p:nvPr>
            <p:ph type="subTitle" idx="1"/>
          </p:nvPr>
        </p:nvSpPr>
        <p:spPr>
          <a:xfrm>
            <a:off x="1371600" y="4340696"/>
            <a:ext cx="6400800" cy="1464568"/>
          </a:xfrm>
        </p:spPr>
        <p:txBody>
          <a:bodyPr>
            <a:normAutofit/>
          </a:bodyPr>
          <a:lstStyle>
            <a:lvl1pPr marL="0" indent="0" algn="ctr">
              <a:buNone/>
              <a:defRPr sz="3200" baseline="0">
                <a:solidFill>
                  <a:srgbClr val="203864"/>
                </a:solidFill>
                <a:latin typeface="Arial Unicode MS" panose="020B0604020202020204" pitchFamily="50" charset="-128"/>
                <a:ea typeface="ＭＳ Ｐゴシック" panose="020B0600070205080204" pitchFamily="50" charset="-128"/>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 サブタイトルの書式設定</a:t>
            </a:r>
          </a:p>
        </p:txBody>
      </p:sp>
      <p:pic>
        <p:nvPicPr>
          <p:cNvPr id="9" name="図 8"/>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288322" y="188640"/>
            <a:ext cx="567355" cy="554586"/>
          </a:xfrm>
          <a:prstGeom prst="rect">
            <a:avLst/>
          </a:prstGeom>
        </p:spPr>
      </p:pic>
    </p:spTree>
    <p:extLst>
      <p:ext uri="{BB962C8B-B14F-4D97-AF65-F5344CB8AC3E}">
        <p14:creationId xmlns:p14="http://schemas.microsoft.com/office/powerpoint/2010/main" val="19173821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251520" y="126749"/>
            <a:ext cx="8064896" cy="709963"/>
          </a:xfrm>
        </p:spPr>
        <p:txBody>
          <a:bodyPr bIns="0"/>
          <a:lstStyle/>
          <a:p>
            <a:r>
              <a:rPr kumimoji="1" lang="ja-JP" altLang="en-US"/>
              <a:t>マスタ タイトルの書式設定</a:t>
            </a:r>
          </a:p>
        </p:txBody>
      </p:sp>
      <p:sp>
        <p:nvSpPr>
          <p:cNvPr id="3" name="コンテンツ プレースホルダ 2"/>
          <p:cNvSpPr>
            <a:spLocks noGrp="1"/>
          </p:cNvSpPr>
          <p:nvPr>
            <p:ph idx="1"/>
          </p:nvPr>
        </p:nvSpPr>
        <p:spPr/>
        <p:txBody>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Tree>
    <p:extLst>
      <p:ext uri="{BB962C8B-B14F-4D97-AF65-F5344CB8AC3E}">
        <p14:creationId xmlns:p14="http://schemas.microsoft.com/office/powerpoint/2010/main" val="15846103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sz="half" idx="1"/>
          </p:nvPr>
        </p:nvSpPr>
        <p:spPr>
          <a:xfrm>
            <a:off x="457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 3"/>
          <p:cNvSpPr>
            <a:spLocks noGrp="1"/>
          </p:cNvSpPr>
          <p:nvPr>
            <p:ph sz="half" idx="2"/>
          </p:nvPr>
        </p:nvSpPr>
        <p:spPr>
          <a:xfrm>
            <a:off x="4648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Tree>
    <p:extLst>
      <p:ext uri="{BB962C8B-B14F-4D97-AF65-F5344CB8AC3E}">
        <p14:creationId xmlns:p14="http://schemas.microsoft.com/office/powerpoint/2010/main" val="3927895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Tree>
    <p:extLst>
      <p:ext uri="{BB962C8B-B14F-4D97-AF65-F5344CB8AC3E}">
        <p14:creationId xmlns:p14="http://schemas.microsoft.com/office/powerpoint/2010/main" val="27618179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ユーザー設定レイアウト">
    <p:spTree>
      <p:nvGrpSpPr>
        <p:cNvPr id="1" name=""/>
        <p:cNvGrpSpPr/>
        <p:nvPr/>
      </p:nvGrpSpPr>
      <p:grpSpPr>
        <a:xfrm>
          <a:off x="0" y="0"/>
          <a:ext cx="0" cy="0"/>
          <a:chOff x="0" y="0"/>
          <a:chExt cx="0" cy="0"/>
        </a:xfrm>
      </p:grpSpPr>
      <p:sp>
        <p:nvSpPr>
          <p:cNvPr id="3" name="正方形/長方形 2"/>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4" name="正方形/長方形 3"/>
          <p:cNvSpPr/>
          <p:nvPr userDrawn="1"/>
        </p:nvSpPr>
        <p:spPr>
          <a:xfrm>
            <a:off x="0" y="0"/>
            <a:ext cx="9144000" cy="134938"/>
          </a:xfrm>
          <a:prstGeom prst="rect">
            <a:avLst/>
          </a:prstGeom>
          <a:solidFill>
            <a:srgbClr val="987D1C"/>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6" name="タイトル 1"/>
          <p:cNvSpPr>
            <a:spLocks noGrp="1"/>
          </p:cNvSpPr>
          <p:nvPr>
            <p:ph type="ctrTitle" hasCustomPrompt="1"/>
          </p:nvPr>
        </p:nvSpPr>
        <p:spPr>
          <a:xfrm>
            <a:off x="611560" y="1988840"/>
            <a:ext cx="7772400" cy="1470025"/>
          </a:xfrm>
        </p:spPr>
        <p:txBody>
          <a:bodyPr>
            <a:normAutofit/>
          </a:bodyPr>
          <a:lstStyle>
            <a:lvl1pPr algn="ctr">
              <a:defRPr sz="4000" baseline="0">
                <a:solidFill>
                  <a:schemeClr val="accent5">
                    <a:lumMod val="50000"/>
                  </a:schemeClr>
                </a:solidFill>
                <a:latin typeface="Verdana" panose="020B0604030504040204" pitchFamily="34" charset="0"/>
                <a:ea typeface="メイリオ" panose="020B0604030504040204" pitchFamily="50" charset="-128"/>
              </a:defRPr>
            </a:lvl1pPr>
          </a:lstStyle>
          <a:p>
            <a:r>
              <a:rPr kumimoji="1" lang="en-US" altLang="ja-JP"/>
              <a:t>Thank you </a:t>
            </a:r>
            <a:br>
              <a:rPr kumimoji="1" lang="en-US" altLang="ja-JP"/>
            </a:br>
            <a:endParaRPr kumimoji="1" lang="ja-JP" altLang="en-US"/>
          </a:p>
        </p:txBody>
      </p:sp>
      <p:grpSp>
        <p:nvGrpSpPr>
          <p:cNvPr id="8" name="グループ化 7"/>
          <p:cNvGrpSpPr/>
          <p:nvPr userDrawn="1"/>
        </p:nvGrpSpPr>
        <p:grpSpPr>
          <a:xfrm>
            <a:off x="3995936" y="0"/>
            <a:ext cx="1107815" cy="1440160"/>
            <a:chOff x="5292080" y="3429000"/>
            <a:chExt cx="2160240" cy="2808312"/>
          </a:xfrm>
        </p:grpSpPr>
        <p:sp>
          <p:nvSpPr>
            <p:cNvPr id="9" name="フリーフォーム 8"/>
            <p:cNvSpPr/>
            <p:nvPr userDrawn="1"/>
          </p:nvSpPr>
          <p:spPr>
            <a:xfrm>
              <a:off x="5292080" y="3429000"/>
              <a:ext cx="2160240" cy="2808312"/>
            </a:xfrm>
            <a:custGeom>
              <a:avLst/>
              <a:gdLst>
                <a:gd name="connsiteX0" fmla="*/ 0 w 2160240"/>
                <a:gd name="connsiteY0" fmla="*/ 0 h 2808312"/>
                <a:gd name="connsiteX1" fmla="*/ 2160240 w 2160240"/>
                <a:gd name="connsiteY1" fmla="*/ 0 h 2808312"/>
                <a:gd name="connsiteX2" fmla="*/ 2160240 w 2160240"/>
                <a:gd name="connsiteY2" fmla="*/ 2808312 h 2808312"/>
                <a:gd name="connsiteX3" fmla="*/ 1088826 w 2160240"/>
                <a:gd name="connsiteY3" fmla="*/ 2232248 h 2808312"/>
                <a:gd name="connsiteX4" fmla="*/ 0 w 2160240"/>
                <a:gd name="connsiteY4" fmla="*/ 2808312 h 2808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240" h="2808312">
                  <a:moveTo>
                    <a:pt x="0" y="0"/>
                  </a:moveTo>
                  <a:lnTo>
                    <a:pt x="2160240" y="0"/>
                  </a:lnTo>
                  <a:lnTo>
                    <a:pt x="2160240" y="2808312"/>
                  </a:lnTo>
                  <a:lnTo>
                    <a:pt x="1088826" y="2232248"/>
                  </a:lnTo>
                  <a:lnTo>
                    <a:pt x="0" y="2808312"/>
                  </a:lnTo>
                  <a:close/>
                </a:path>
              </a:pathLst>
            </a:custGeom>
            <a:solidFill>
              <a:srgbClr val="022C5E"/>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5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0" name="テキスト ボックス 9"/>
            <p:cNvSpPr txBox="1"/>
            <p:nvPr userDrawn="1"/>
          </p:nvSpPr>
          <p:spPr>
            <a:xfrm>
              <a:off x="5432496" y="5113987"/>
              <a:ext cx="1860509" cy="54014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prstClr val="white"/>
                  </a:solidFill>
                  <a:effectLst/>
                  <a:uLnTx/>
                  <a:uFillTx/>
                  <a:latin typeface="Ebrima" panose="02000000000000000000" pitchFamily="2" charset="0"/>
                  <a:ea typeface="ＭＳ Ｐゴシック" panose="020B0600070205080204" pitchFamily="50" charset="-128"/>
                  <a:cs typeface="+mn-cs"/>
                </a:rPr>
                <a:t>Tokyo Tech</a:t>
              </a:r>
              <a:endParaRPr kumimoji="1" lang="ja-JP" altLang="en-US" sz="1200" b="0" i="0" u="none" strike="noStrike" kern="1200" cap="none" spc="0" normalizeH="0" baseline="0" noProof="0">
                <a:ln>
                  <a:noFill/>
                </a:ln>
                <a:solidFill>
                  <a:prstClr val="white"/>
                </a:solidFill>
                <a:effectLst/>
                <a:uLnTx/>
                <a:uFillTx/>
                <a:latin typeface="Ebrima" panose="02000000000000000000" pitchFamily="2" charset="0"/>
                <a:ea typeface="ＭＳ Ｐゴシック" panose="020B0600070205080204" pitchFamily="50" charset="-128"/>
                <a:cs typeface="+mn-cs"/>
              </a:endParaRPr>
            </a:p>
          </p:txBody>
        </p:sp>
        <p:pic>
          <p:nvPicPr>
            <p:cNvPr id="11" name="図 10"/>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652120" y="3645024"/>
              <a:ext cx="1440160" cy="1440160"/>
            </a:xfrm>
            <a:prstGeom prst="rect">
              <a:avLst/>
            </a:prstGeom>
          </p:spPr>
        </p:pic>
      </p:grpSp>
    </p:spTree>
    <p:extLst>
      <p:ext uri="{BB962C8B-B14F-4D97-AF65-F5344CB8AC3E}">
        <p14:creationId xmlns:p14="http://schemas.microsoft.com/office/powerpoint/2010/main" val="348491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ユーザー設定レイアウト">
    <p:spTree>
      <p:nvGrpSpPr>
        <p:cNvPr id="1" name=""/>
        <p:cNvGrpSpPr/>
        <p:nvPr/>
      </p:nvGrpSpPr>
      <p:grpSpPr>
        <a:xfrm>
          <a:off x="0" y="0"/>
          <a:ext cx="0" cy="0"/>
          <a:chOff x="0" y="0"/>
          <a:chExt cx="0" cy="0"/>
        </a:xfrm>
      </p:grpSpPr>
      <p:sp>
        <p:nvSpPr>
          <p:cNvPr id="3" name="正方形/長方形 2"/>
          <p:cNvSpPr/>
          <p:nvPr userDrawn="1"/>
        </p:nvSpPr>
        <p:spPr>
          <a:xfrm>
            <a:off x="0" y="0"/>
            <a:ext cx="9144000" cy="16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4" name="正方形/長方形 3"/>
          <p:cNvSpPr/>
          <p:nvPr userDrawn="1"/>
        </p:nvSpPr>
        <p:spPr>
          <a:xfrm>
            <a:off x="0" y="0"/>
            <a:ext cx="9144000" cy="134938"/>
          </a:xfrm>
          <a:prstGeom prst="rect">
            <a:avLst/>
          </a:prstGeom>
          <a:solidFill>
            <a:srgbClr val="987D1C"/>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grpSp>
        <p:nvGrpSpPr>
          <p:cNvPr id="8" name="グループ化 7"/>
          <p:cNvGrpSpPr/>
          <p:nvPr userDrawn="1"/>
        </p:nvGrpSpPr>
        <p:grpSpPr>
          <a:xfrm>
            <a:off x="3995936" y="0"/>
            <a:ext cx="1107815" cy="1440160"/>
            <a:chOff x="5292080" y="3429000"/>
            <a:chExt cx="2160240" cy="2808312"/>
          </a:xfrm>
        </p:grpSpPr>
        <p:sp>
          <p:nvSpPr>
            <p:cNvPr id="9" name="フリーフォーム 8"/>
            <p:cNvSpPr/>
            <p:nvPr userDrawn="1"/>
          </p:nvSpPr>
          <p:spPr>
            <a:xfrm>
              <a:off x="5292080" y="3429000"/>
              <a:ext cx="2160240" cy="2808312"/>
            </a:xfrm>
            <a:custGeom>
              <a:avLst/>
              <a:gdLst>
                <a:gd name="connsiteX0" fmla="*/ 0 w 2160240"/>
                <a:gd name="connsiteY0" fmla="*/ 0 h 2808312"/>
                <a:gd name="connsiteX1" fmla="*/ 2160240 w 2160240"/>
                <a:gd name="connsiteY1" fmla="*/ 0 h 2808312"/>
                <a:gd name="connsiteX2" fmla="*/ 2160240 w 2160240"/>
                <a:gd name="connsiteY2" fmla="*/ 2808312 h 2808312"/>
                <a:gd name="connsiteX3" fmla="*/ 1088826 w 2160240"/>
                <a:gd name="connsiteY3" fmla="*/ 2232248 h 2808312"/>
                <a:gd name="connsiteX4" fmla="*/ 0 w 2160240"/>
                <a:gd name="connsiteY4" fmla="*/ 2808312 h 2808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240" h="2808312">
                  <a:moveTo>
                    <a:pt x="0" y="0"/>
                  </a:moveTo>
                  <a:lnTo>
                    <a:pt x="2160240" y="0"/>
                  </a:lnTo>
                  <a:lnTo>
                    <a:pt x="2160240" y="2808312"/>
                  </a:lnTo>
                  <a:lnTo>
                    <a:pt x="1088826" y="2232248"/>
                  </a:lnTo>
                  <a:lnTo>
                    <a:pt x="0" y="2808312"/>
                  </a:lnTo>
                  <a:close/>
                </a:path>
              </a:pathLst>
            </a:custGeom>
            <a:solidFill>
              <a:srgbClr val="022C5E"/>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5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0" name="テキスト ボックス 9"/>
            <p:cNvSpPr txBox="1"/>
            <p:nvPr userDrawn="1"/>
          </p:nvSpPr>
          <p:spPr>
            <a:xfrm>
              <a:off x="5432496" y="5113987"/>
              <a:ext cx="1860509" cy="54014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prstClr val="white"/>
                  </a:solidFill>
                  <a:effectLst/>
                  <a:uLnTx/>
                  <a:uFillTx/>
                  <a:latin typeface="Ebrima" panose="02000000000000000000" pitchFamily="2" charset="0"/>
                  <a:ea typeface="ＭＳ Ｐゴシック" panose="020B0600070205080204" pitchFamily="50" charset="-128"/>
                  <a:cs typeface="+mn-cs"/>
                </a:rPr>
                <a:t>Tokyo Tech</a:t>
              </a:r>
              <a:endParaRPr kumimoji="1" lang="ja-JP" altLang="en-US" sz="1200" b="0" i="0" u="none" strike="noStrike" kern="1200" cap="none" spc="0" normalizeH="0" baseline="0" noProof="0">
                <a:ln>
                  <a:noFill/>
                </a:ln>
                <a:solidFill>
                  <a:prstClr val="white"/>
                </a:solidFill>
                <a:effectLst/>
                <a:uLnTx/>
                <a:uFillTx/>
                <a:latin typeface="Ebrima" panose="02000000000000000000" pitchFamily="2" charset="0"/>
                <a:ea typeface="ＭＳ Ｐゴシック" panose="020B0600070205080204" pitchFamily="50" charset="-128"/>
                <a:cs typeface="+mn-cs"/>
              </a:endParaRPr>
            </a:p>
          </p:txBody>
        </p:sp>
        <p:pic>
          <p:nvPicPr>
            <p:cNvPr id="11" name="図 10"/>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652120" y="3645024"/>
              <a:ext cx="1440160" cy="1440160"/>
            </a:xfrm>
            <a:prstGeom prst="rect">
              <a:avLst/>
            </a:prstGeom>
          </p:spPr>
        </p:pic>
      </p:grpSp>
      <p:grpSp>
        <p:nvGrpSpPr>
          <p:cNvPr id="14" name="グループ化 13"/>
          <p:cNvGrpSpPr/>
          <p:nvPr userDrawn="1"/>
        </p:nvGrpSpPr>
        <p:grpSpPr>
          <a:xfrm>
            <a:off x="5111551" y="5903894"/>
            <a:ext cx="4032449" cy="954106"/>
            <a:chOff x="3635896" y="1340768"/>
            <a:chExt cx="2434686" cy="576064"/>
          </a:xfrm>
        </p:grpSpPr>
        <p:sp>
          <p:nvSpPr>
            <p:cNvPr id="15" name="テキスト ボックス 14"/>
            <p:cNvSpPr txBox="1"/>
            <p:nvPr/>
          </p:nvSpPr>
          <p:spPr>
            <a:xfrm>
              <a:off x="3635896" y="1340768"/>
              <a:ext cx="2434686" cy="576064"/>
            </a:xfrm>
            <a:prstGeom prst="rect">
              <a:avLst/>
            </a:prstGeom>
            <a:solidFill>
              <a:srgbClr val="203864"/>
            </a:solidFill>
          </p:spPr>
          <p:txBody>
            <a:bodyPr wrap="square"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       東京工業大学</a:t>
              </a:r>
            </a:p>
          </p:txBody>
        </p:sp>
        <p:pic>
          <p:nvPicPr>
            <p:cNvPr id="16" name="図 1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677625" y="1382741"/>
              <a:ext cx="482350" cy="504056"/>
            </a:xfrm>
            <a:prstGeom prst="rect">
              <a:avLst/>
            </a:prstGeom>
          </p:spPr>
        </p:pic>
      </p:grpSp>
    </p:spTree>
    <p:extLst>
      <p:ext uri="{BB962C8B-B14F-4D97-AF65-F5344CB8AC3E}">
        <p14:creationId xmlns:p14="http://schemas.microsoft.com/office/powerpoint/2010/main" val="11721274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3" name="正方形/長方形 2"/>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4" name="正方形/長方形 3"/>
          <p:cNvSpPr/>
          <p:nvPr userDrawn="1"/>
        </p:nvSpPr>
        <p:spPr>
          <a:xfrm>
            <a:off x="0" y="0"/>
            <a:ext cx="9144000" cy="134938"/>
          </a:xfrm>
          <a:prstGeom prst="rect">
            <a:avLst/>
          </a:prstGeom>
          <a:solidFill>
            <a:srgbClr val="987D1C"/>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6" name="タイトル 1"/>
          <p:cNvSpPr>
            <a:spLocks noGrp="1"/>
          </p:cNvSpPr>
          <p:nvPr>
            <p:ph type="ctrTitle"/>
          </p:nvPr>
        </p:nvSpPr>
        <p:spPr>
          <a:xfrm>
            <a:off x="685800" y="2391023"/>
            <a:ext cx="7772400" cy="1470025"/>
          </a:xfrm>
        </p:spPr>
        <p:txBody>
          <a:bodyPr>
            <a:normAutofit/>
          </a:bodyPr>
          <a:lstStyle>
            <a:lvl1pPr algn="ctr">
              <a:defRPr sz="4000" baseline="0">
                <a:solidFill>
                  <a:schemeClr val="accent5">
                    <a:lumMod val="50000"/>
                  </a:schemeClr>
                </a:solidFill>
                <a:latin typeface="Verdana" panose="020B0604030504040204" pitchFamily="34" charset="0"/>
                <a:ea typeface="メイリオ" panose="020B0604030504040204" pitchFamily="50" charset="-128"/>
              </a:defRPr>
            </a:lvl1pPr>
          </a:lstStyle>
          <a:p>
            <a:r>
              <a:rPr kumimoji="1" lang="ja-JP" altLang="en-US"/>
              <a:t>マスタ タイトルの書式設定</a:t>
            </a:r>
          </a:p>
        </p:txBody>
      </p:sp>
      <p:grpSp>
        <p:nvGrpSpPr>
          <p:cNvPr id="8" name="グループ化 7"/>
          <p:cNvGrpSpPr/>
          <p:nvPr userDrawn="1"/>
        </p:nvGrpSpPr>
        <p:grpSpPr>
          <a:xfrm>
            <a:off x="3995936" y="0"/>
            <a:ext cx="1107815" cy="1440160"/>
            <a:chOff x="5292080" y="3429000"/>
            <a:chExt cx="2160240" cy="2808312"/>
          </a:xfrm>
        </p:grpSpPr>
        <p:sp>
          <p:nvSpPr>
            <p:cNvPr id="9" name="フリーフォーム 8"/>
            <p:cNvSpPr/>
            <p:nvPr userDrawn="1"/>
          </p:nvSpPr>
          <p:spPr>
            <a:xfrm>
              <a:off x="5292080" y="3429000"/>
              <a:ext cx="2160240" cy="2808312"/>
            </a:xfrm>
            <a:custGeom>
              <a:avLst/>
              <a:gdLst>
                <a:gd name="connsiteX0" fmla="*/ 0 w 2160240"/>
                <a:gd name="connsiteY0" fmla="*/ 0 h 2808312"/>
                <a:gd name="connsiteX1" fmla="*/ 2160240 w 2160240"/>
                <a:gd name="connsiteY1" fmla="*/ 0 h 2808312"/>
                <a:gd name="connsiteX2" fmla="*/ 2160240 w 2160240"/>
                <a:gd name="connsiteY2" fmla="*/ 2808312 h 2808312"/>
                <a:gd name="connsiteX3" fmla="*/ 1088826 w 2160240"/>
                <a:gd name="connsiteY3" fmla="*/ 2232248 h 2808312"/>
                <a:gd name="connsiteX4" fmla="*/ 0 w 2160240"/>
                <a:gd name="connsiteY4" fmla="*/ 2808312 h 2808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240" h="2808312">
                  <a:moveTo>
                    <a:pt x="0" y="0"/>
                  </a:moveTo>
                  <a:lnTo>
                    <a:pt x="2160240" y="0"/>
                  </a:lnTo>
                  <a:lnTo>
                    <a:pt x="2160240" y="2808312"/>
                  </a:lnTo>
                  <a:lnTo>
                    <a:pt x="1088826" y="2232248"/>
                  </a:lnTo>
                  <a:lnTo>
                    <a:pt x="0" y="2808312"/>
                  </a:lnTo>
                  <a:close/>
                </a:path>
              </a:pathLst>
            </a:custGeom>
            <a:solidFill>
              <a:srgbClr val="022C5E"/>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5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0" name="テキスト ボックス 9"/>
            <p:cNvSpPr txBox="1"/>
            <p:nvPr userDrawn="1"/>
          </p:nvSpPr>
          <p:spPr>
            <a:xfrm>
              <a:off x="5432496" y="5113987"/>
              <a:ext cx="1860509" cy="54014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prstClr val="white"/>
                  </a:solidFill>
                  <a:effectLst/>
                  <a:uLnTx/>
                  <a:uFillTx/>
                  <a:latin typeface="Ebrima" panose="02000000000000000000" pitchFamily="2" charset="0"/>
                  <a:ea typeface="ＭＳ Ｐゴシック" panose="020B0600070205080204" pitchFamily="50" charset="-128"/>
                  <a:cs typeface="+mn-cs"/>
                </a:rPr>
                <a:t>Tokyo Tech</a:t>
              </a:r>
              <a:endParaRPr kumimoji="1" lang="ja-JP" altLang="en-US" sz="1200" b="0" i="0" u="none" strike="noStrike" kern="1200" cap="none" spc="0" normalizeH="0" baseline="0" noProof="0">
                <a:ln>
                  <a:noFill/>
                </a:ln>
                <a:solidFill>
                  <a:prstClr val="white"/>
                </a:solidFill>
                <a:effectLst/>
                <a:uLnTx/>
                <a:uFillTx/>
                <a:latin typeface="Ebrima" panose="02000000000000000000" pitchFamily="2" charset="0"/>
                <a:ea typeface="ＭＳ Ｐゴシック" panose="020B0600070205080204" pitchFamily="50" charset="-128"/>
                <a:cs typeface="+mn-cs"/>
              </a:endParaRPr>
            </a:p>
          </p:txBody>
        </p:sp>
        <p:pic>
          <p:nvPicPr>
            <p:cNvPr id="11" name="図 10"/>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652120" y="3645024"/>
              <a:ext cx="1440160" cy="1440160"/>
            </a:xfrm>
            <a:prstGeom prst="rect">
              <a:avLst/>
            </a:prstGeom>
          </p:spPr>
        </p:pic>
      </p:grpSp>
    </p:spTree>
    <p:extLst>
      <p:ext uri="{BB962C8B-B14F-4D97-AF65-F5344CB8AC3E}">
        <p14:creationId xmlns:p14="http://schemas.microsoft.com/office/powerpoint/2010/main" val="646045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1_タイトル スライド">
    <p:spTree>
      <p:nvGrpSpPr>
        <p:cNvPr id="1" name=""/>
        <p:cNvGrpSpPr/>
        <p:nvPr/>
      </p:nvGrpSpPr>
      <p:grpSpPr>
        <a:xfrm>
          <a:off x="0" y="0"/>
          <a:ext cx="0" cy="0"/>
          <a:chOff x="0" y="0"/>
          <a:chExt cx="0" cy="0"/>
        </a:xfrm>
      </p:grpSpPr>
      <p:sp>
        <p:nvSpPr>
          <p:cNvPr id="2" name="正方形/長方形 1"/>
          <p:cNvSpPr/>
          <p:nvPr userDrawn="1"/>
        </p:nvSpPr>
        <p:spPr>
          <a:xfrm>
            <a:off x="0" y="0"/>
            <a:ext cx="9144000" cy="134938"/>
          </a:xfrm>
          <a:prstGeom prst="rect">
            <a:avLst/>
          </a:prstGeom>
          <a:solidFill>
            <a:srgbClr val="987D1C"/>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pic>
        <p:nvPicPr>
          <p:cNvPr id="3" name="図 2" descr="flag_l.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17069" y="0"/>
            <a:ext cx="1109861" cy="1547220"/>
          </a:xfrm>
          <a:prstGeom prst="rect">
            <a:avLst/>
          </a:prstGeom>
        </p:spPr>
      </p:pic>
      <p:sp>
        <p:nvSpPr>
          <p:cNvPr id="4" name="テキスト ボックス 3"/>
          <p:cNvSpPr txBox="1"/>
          <p:nvPr userDrawn="1"/>
        </p:nvSpPr>
        <p:spPr>
          <a:xfrm>
            <a:off x="7684805" y="6351711"/>
            <a:ext cx="1409582"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50868-C88D-6B49-8F6F-2FC5D73B70AB}" type="slidenum">
              <a:rPr kumimoji="1" lang="ja-JP" altLang="en-US" sz="2400" b="0" i="0" u="none" strike="noStrike" kern="1200" cap="none" spc="0" normalizeH="0" baseline="0" noProof="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24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a:endParaRPr>
          </a:p>
        </p:txBody>
      </p:sp>
    </p:spTree>
    <p:extLst>
      <p:ext uri="{BB962C8B-B14F-4D97-AF65-F5344CB8AC3E}">
        <p14:creationId xmlns:p14="http://schemas.microsoft.com/office/powerpoint/2010/main" val="181160041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4_ユーザー設定レイアウト">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E2CC2344-3C51-1546-8129-9C54973DD3EE}"/>
              </a:ext>
            </a:extLst>
          </p:cNvPr>
          <p:cNvSpPr/>
          <p:nvPr userDrawn="1"/>
        </p:nvSpPr>
        <p:spPr>
          <a:xfrm>
            <a:off x="7364896" y="0"/>
            <a:ext cx="1779104" cy="13517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p:cNvSpPr/>
          <p:nvPr userDrawn="1"/>
        </p:nvSpPr>
        <p:spPr>
          <a:xfrm>
            <a:off x="0" y="0"/>
            <a:ext cx="9144000" cy="134938"/>
          </a:xfrm>
          <a:prstGeom prst="rect">
            <a:avLst/>
          </a:prstGeom>
          <a:solidFill>
            <a:srgbClr val="987D1C"/>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pic>
        <p:nvPicPr>
          <p:cNvPr id="3" name="図 2" descr="flag_l.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17069" y="0"/>
            <a:ext cx="1109861" cy="1547220"/>
          </a:xfrm>
          <a:prstGeom prst="rect">
            <a:avLst/>
          </a:prstGeom>
        </p:spPr>
      </p:pic>
    </p:spTree>
    <p:extLst>
      <p:ext uri="{BB962C8B-B14F-4D97-AF65-F5344CB8AC3E}">
        <p14:creationId xmlns:p14="http://schemas.microsoft.com/office/powerpoint/2010/main" val="27919943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251520" y="116632"/>
            <a:ext cx="8064896" cy="720080"/>
          </a:xfrm>
          <a:prstGeom prst="rect">
            <a:avLst/>
          </a:prstGeom>
        </p:spPr>
        <p:txBody>
          <a:bodyPr vert="horz" lIns="91440" tIns="45720" rIns="91440" bIns="0" rtlCol="0" anchor="ctr">
            <a:normAutofit/>
          </a:bodyPr>
          <a:lstStyle/>
          <a:p>
            <a:r>
              <a:rPr kumimoji="1" lang="ja-JP" altLang="en-US"/>
              <a:t>マスタ タイトルの書式設定</a:t>
            </a:r>
          </a:p>
        </p:txBody>
      </p:sp>
      <p:sp>
        <p:nvSpPr>
          <p:cNvPr id="3" name="テキスト プレースホルダ 2"/>
          <p:cNvSpPr>
            <a:spLocks noGrp="1"/>
          </p:cNvSpPr>
          <p:nvPr>
            <p:ph type="body" idx="1"/>
          </p:nvPr>
        </p:nvSpPr>
        <p:spPr>
          <a:xfrm>
            <a:off x="467544" y="1268760"/>
            <a:ext cx="8219256" cy="5256585"/>
          </a:xfrm>
          <a:prstGeom prst="rect">
            <a:avLst/>
          </a:prstGeom>
        </p:spPr>
        <p:txBody>
          <a:bodyPr vert="horz" lIns="91440" tIns="45720" rIns="91440" bIns="45720"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8" name="テキスト ボックス 7"/>
          <p:cNvSpPr txBox="1"/>
          <p:nvPr userDrawn="1"/>
        </p:nvSpPr>
        <p:spPr>
          <a:xfrm>
            <a:off x="7684805" y="6351711"/>
            <a:ext cx="1409582"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50868-C88D-6B49-8F6F-2FC5D73B70AB}" type="slidenum">
              <a:rPr kumimoji="1" lang="ja-JP" altLang="en-US" sz="2400" b="0" i="0" u="none" strike="noStrike" kern="1200" cap="none" spc="0" normalizeH="0" baseline="0" noProof="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24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a:endParaRPr>
          </a:p>
        </p:txBody>
      </p:sp>
      <p:sp>
        <p:nvSpPr>
          <p:cNvPr id="9" name="正方形/長方形 8"/>
          <p:cNvSpPr/>
          <p:nvPr userDrawn="1"/>
        </p:nvSpPr>
        <p:spPr>
          <a:xfrm>
            <a:off x="0" y="0"/>
            <a:ext cx="9144000" cy="134938"/>
          </a:xfrm>
          <a:prstGeom prst="rect">
            <a:avLst/>
          </a:prstGeom>
          <a:solidFill>
            <a:srgbClr val="987D1C"/>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cxnSp>
        <p:nvCxnSpPr>
          <p:cNvPr id="7" name="直線コネクタ 6"/>
          <p:cNvCxnSpPr/>
          <p:nvPr userDrawn="1"/>
        </p:nvCxnSpPr>
        <p:spPr>
          <a:xfrm flipV="1">
            <a:off x="0" y="842401"/>
            <a:ext cx="3347864" cy="1"/>
          </a:xfrm>
          <a:prstGeom prst="line">
            <a:avLst/>
          </a:prstGeom>
          <a:ln w="63500" cmpd="dbl">
            <a:solidFill>
              <a:srgbClr val="022C5E"/>
            </a:solidFill>
          </a:ln>
        </p:spPr>
        <p:style>
          <a:lnRef idx="1">
            <a:schemeClr val="accent1"/>
          </a:lnRef>
          <a:fillRef idx="0">
            <a:schemeClr val="accent1"/>
          </a:fillRef>
          <a:effectRef idx="0">
            <a:schemeClr val="accent1"/>
          </a:effectRef>
          <a:fontRef idx="minor">
            <a:schemeClr val="tx1"/>
          </a:fontRef>
        </p:style>
      </p:cxnSp>
      <p:sp>
        <p:nvSpPr>
          <p:cNvPr id="17" name="テキスト ボックス 16"/>
          <p:cNvSpPr txBox="1"/>
          <p:nvPr userDrawn="1"/>
        </p:nvSpPr>
        <p:spPr>
          <a:xfrm>
            <a:off x="2673667" y="5085184"/>
            <a:ext cx="173477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a:ln>
                  <a:noFill/>
                </a:ln>
                <a:solidFill>
                  <a:prstClr val="white"/>
                </a:solidFill>
                <a:effectLst/>
                <a:uLnTx/>
                <a:uFillTx/>
                <a:latin typeface="Ebrima" panose="02000000000000000000" pitchFamily="2" charset="0"/>
                <a:ea typeface="ＭＳ Ｐゴシック" panose="020B0600070205080204" pitchFamily="50" charset="-128"/>
                <a:cs typeface="+mn-cs"/>
              </a:rPr>
              <a:t>Tokyo Tech</a:t>
            </a:r>
            <a:endParaRPr kumimoji="1" lang="ja-JP" altLang="en-US" sz="2400" b="0" i="0" u="none" strike="noStrike" kern="1200" cap="none" spc="0" normalizeH="0" baseline="0" noProof="0">
              <a:ln>
                <a:noFill/>
              </a:ln>
              <a:solidFill>
                <a:prstClr val="white"/>
              </a:solidFill>
              <a:effectLst/>
              <a:uLnTx/>
              <a:uFillTx/>
              <a:latin typeface="Ebrima" panose="02000000000000000000" pitchFamily="2" charset="0"/>
              <a:ea typeface="ＭＳ Ｐゴシック" panose="020B0600070205080204" pitchFamily="50" charset="-128"/>
              <a:cs typeface="+mn-cs"/>
            </a:endParaRPr>
          </a:p>
        </p:txBody>
      </p:sp>
      <p:sp>
        <p:nvSpPr>
          <p:cNvPr id="19" name="テキスト ボックス 18"/>
          <p:cNvSpPr txBox="1"/>
          <p:nvPr userDrawn="1"/>
        </p:nvSpPr>
        <p:spPr>
          <a:xfrm>
            <a:off x="5508104" y="5085184"/>
            <a:ext cx="173477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a:ln>
                  <a:noFill/>
                </a:ln>
                <a:solidFill>
                  <a:prstClr val="white"/>
                </a:solidFill>
                <a:effectLst/>
                <a:uLnTx/>
                <a:uFillTx/>
                <a:latin typeface="Ebrima" panose="02000000000000000000" pitchFamily="2" charset="0"/>
                <a:ea typeface="ＭＳ Ｐゴシック" panose="020B0600070205080204" pitchFamily="50" charset="-128"/>
                <a:cs typeface="+mn-cs"/>
              </a:rPr>
              <a:t>Tokyo Tech</a:t>
            </a:r>
            <a:endParaRPr kumimoji="1" lang="ja-JP" altLang="en-US" sz="2400" b="0" i="0" u="none" strike="noStrike" kern="1200" cap="none" spc="0" normalizeH="0" baseline="0" noProof="0">
              <a:ln>
                <a:noFill/>
              </a:ln>
              <a:solidFill>
                <a:prstClr val="white"/>
              </a:solidFill>
              <a:effectLst/>
              <a:uLnTx/>
              <a:uFillTx/>
              <a:latin typeface="Ebrima" panose="02000000000000000000" pitchFamily="2" charset="0"/>
              <a:ea typeface="ＭＳ Ｐゴシック" panose="020B0600070205080204" pitchFamily="50" charset="-128"/>
              <a:cs typeface="+mn-cs"/>
            </a:endParaRPr>
          </a:p>
        </p:txBody>
      </p:sp>
      <p:grpSp>
        <p:nvGrpSpPr>
          <p:cNvPr id="11" name="グループ化 10"/>
          <p:cNvGrpSpPr/>
          <p:nvPr userDrawn="1"/>
        </p:nvGrpSpPr>
        <p:grpSpPr>
          <a:xfrm>
            <a:off x="8316416" y="0"/>
            <a:ext cx="609299" cy="792088"/>
            <a:chOff x="8316416" y="0"/>
            <a:chExt cx="609299" cy="792088"/>
          </a:xfrm>
        </p:grpSpPr>
        <p:sp>
          <p:nvSpPr>
            <p:cNvPr id="22" name="フリーフォーム 21"/>
            <p:cNvSpPr/>
            <p:nvPr userDrawn="1"/>
          </p:nvSpPr>
          <p:spPr>
            <a:xfrm>
              <a:off x="8316416" y="0"/>
              <a:ext cx="609299" cy="792088"/>
            </a:xfrm>
            <a:custGeom>
              <a:avLst/>
              <a:gdLst>
                <a:gd name="connsiteX0" fmla="*/ 0 w 2160240"/>
                <a:gd name="connsiteY0" fmla="*/ 0 h 2808312"/>
                <a:gd name="connsiteX1" fmla="*/ 2160240 w 2160240"/>
                <a:gd name="connsiteY1" fmla="*/ 0 h 2808312"/>
                <a:gd name="connsiteX2" fmla="*/ 2160240 w 2160240"/>
                <a:gd name="connsiteY2" fmla="*/ 2808312 h 2808312"/>
                <a:gd name="connsiteX3" fmla="*/ 1088826 w 2160240"/>
                <a:gd name="connsiteY3" fmla="*/ 2232248 h 2808312"/>
                <a:gd name="connsiteX4" fmla="*/ 0 w 2160240"/>
                <a:gd name="connsiteY4" fmla="*/ 2808312 h 2808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240" h="2808312">
                  <a:moveTo>
                    <a:pt x="0" y="0"/>
                  </a:moveTo>
                  <a:lnTo>
                    <a:pt x="2160240" y="0"/>
                  </a:lnTo>
                  <a:lnTo>
                    <a:pt x="2160240" y="2808312"/>
                  </a:lnTo>
                  <a:lnTo>
                    <a:pt x="1088826" y="2232248"/>
                  </a:lnTo>
                  <a:lnTo>
                    <a:pt x="0" y="2808312"/>
                  </a:lnTo>
                  <a:close/>
                </a:path>
              </a:pathLst>
            </a:custGeom>
            <a:solidFill>
              <a:srgbClr val="022C5E"/>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9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pic>
          <p:nvPicPr>
            <p:cNvPr id="14" name="図 13"/>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8424551" y="37308"/>
              <a:ext cx="401445" cy="401445"/>
            </a:xfrm>
            <a:prstGeom prst="rect">
              <a:avLst/>
            </a:prstGeom>
          </p:spPr>
        </p:pic>
        <p:sp>
          <p:nvSpPr>
            <p:cNvPr id="10" name="テキスト ボックス 9"/>
            <p:cNvSpPr txBox="1"/>
            <p:nvPr userDrawn="1"/>
          </p:nvSpPr>
          <p:spPr>
            <a:xfrm>
              <a:off x="8355459" y="480274"/>
              <a:ext cx="530594" cy="12311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1" i="0" u="none" strike="noStrike" kern="0" cap="none" spc="-20" normalizeH="0" baseline="0" noProof="0">
                  <a:ln>
                    <a:noFill/>
                  </a:ln>
                  <a:solidFill>
                    <a:prstClr val="white"/>
                  </a:solidFill>
                  <a:effectLst/>
                  <a:uLnTx/>
                  <a:uFillTx/>
                  <a:latin typeface="Ebrima" panose="02000000000000000000" pitchFamily="2" charset="0"/>
                  <a:ea typeface="ＭＳ Ｐゴシック" panose="020B0600070205080204" pitchFamily="50" charset="-128"/>
                  <a:cs typeface="+mn-cs"/>
                </a:rPr>
                <a:t>Tokyo Tech</a:t>
              </a:r>
              <a:endParaRPr kumimoji="1" lang="ja-JP" altLang="en-US" sz="1050" b="1" i="0" u="none" strike="noStrike" kern="0" cap="none" spc="-20" normalizeH="0" baseline="0" noProof="0">
                <a:ln>
                  <a:noFill/>
                </a:ln>
                <a:solidFill>
                  <a:prstClr val="white"/>
                </a:solidFill>
                <a:effectLst/>
                <a:uLnTx/>
                <a:uFillTx/>
                <a:latin typeface="Ebrima" panose="02000000000000000000" pitchFamily="2" charset="0"/>
                <a:ea typeface="ＭＳ Ｐゴシック" panose="020B0600070205080204" pitchFamily="50" charset="-128"/>
                <a:cs typeface="+mn-cs"/>
              </a:endParaRPr>
            </a:p>
          </p:txBody>
        </p:sp>
      </p:grpSp>
      <p:pic>
        <p:nvPicPr>
          <p:cNvPr id="13" name="図 12" descr="flogs.png"/>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8333890" y="6"/>
            <a:ext cx="594355" cy="784253"/>
          </a:xfrm>
          <a:prstGeom prst="rect">
            <a:avLst/>
          </a:prstGeom>
        </p:spPr>
      </p:pic>
    </p:spTree>
    <p:extLst>
      <p:ext uri="{BB962C8B-B14F-4D97-AF65-F5344CB8AC3E}">
        <p14:creationId xmlns:p14="http://schemas.microsoft.com/office/powerpoint/2010/main" val="2908017232"/>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61" r:id="rId9"/>
  </p:sldLayoutIdLst>
  <p:hf sldNum="0" hdr="0" ftr="0" dt="0"/>
  <p:txStyles>
    <p:titleStyle>
      <a:lvl1pPr algn="l" defTabSz="914400" rtl="0" eaLnBrk="1" latinLnBrk="0" hangingPunct="1">
        <a:spcBef>
          <a:spcPct val="0"/>
        </a:spcBef>
        <a:buNone/>
        <a:defRPr kumimoji="1" sz="3600" kern="1200" baseline="0">
          <a:solidFill>
            <a:schemeClr val="accent5">
              <a:lumMod val="50000"/>
            </a:schemeClr>
          </a:solidFill>
          <a:latin typeface="Verdana" panose="020B0604030504040204" pitchFamily="34" charset="0"/>
          <a:ea typeface="メイリオ" panose="020B0604030504040204" pitchFamily="50" charset="-128"/>
          <a:cs typeface="+mj-cs"/>
        </a:defRPr>
      </a:lvl1pPr>
    </p:titleStyle>
    <p:bodyStyle>
      <a:lvl1pPr marL="342900" indent="-360000" algn="l" defTabSz="914400" rtl="0" eaLnBrk="1" latinLnBrk="0" hangingPunct="1">
        <a:spcBef>
          <a:spcPts val="1200"/>
        </a:spcBef>
        <a:buFont typeface="Wingdings" panose="05000000000000000000" pitchFamily="2" charset="2"/>
        <a:buChar char="l"/>
        <a:defRPr kumimoji="1" sz="3200" kern="1200" baseline="0">
          <a:solidFill>
            <a:srgbClr val="203864"/>
          </a:solidFill>
          <a:latin typeface="Verdana" panose="020B0604030504040204" pitchFamily="34" charset="0"/>
          <a:ea typeface="メイリオ" panose="020B0604030504040204" pitchFamily="50" charset="-128"/>
          <a:cs typeface="+mn-cs"/>
        </a:defRPr>
      </a:lvl1pPr>
      <a:lvl2pPr marL="742950" indent="-360000" algn="l" defTabSz="914400" rtl="0" eaLnBrk="1" latinLnBrk="0" hangingPunct="1">
        <a:spcBef>
          <a:spcPts val="200"/>
        </a:spcBef>
        <a:buFont typeface="Wingdings" panose="05000000000000000000" pitchFamily="2" charset="2"/>
        <a:buChar char="n"/>
        <a:defRPr kumimoji="1" sz="2800" kern="1200" baseline="0">
          <a:solidFill>
            <a:schemeClr val="bg2">
              <a:lumMod val="50000"/>
            </a:schemeClr>
          </a:solidFill>
          <a:latin typeface="Verdana" panose="020B0604030504040204" pitchFamily="34" charset="0"/>
          <a:ea typeface="メイリオ" panose="020B0604030504040204" pitchFamily="50" charset="-128"/>
          <a:cs typeface="+mn-cs"/>
        </a:defRPr>
      </a:lvl2pPr>
      <a:lvl3pPr marL="987425" indent="-361950" algn="l" defTabSz="914400" rtl="0" eaLnBrk="1" latinLnBrk="0" hangingPunct="1">
        <a:spcBef>
          <a:spcPts val="200"/>
        </a:spcBef>
        <a:buFont typeface="Wingdings" panose="05000000000000000000" pitchFamily="2" charset="2"/>
        <a:buChar char="l"/>
        <a:defRPr kumimoji="1" sz="2400" kern="1200" baseline="0">
          <a:solidFill>
            <a:schemeClr val="bg2">
              <a:lumMod val="50000"/>
            </a:schemeClr>
          </a:solidFill>
          <a:latin typeface="Verdana" panose="020B0604030504040204" pitchFamily="34" charset="0"/>
          <a:ea typeface="メイリオ" panose="020B0604030504040204" pitchFamily="50" charset="-128"/>
          <a:cs typeface="+mn-cs"/>
        </a:defRPr>
      </a:lvl3pPr>
      <a:lvl4pPr marL="1349375" indent="-452438" algn="l" defTabSz="914400" rtl="0" eaLnBrk="1" latinLnBrk="0" hangingPunct="1">
        <a:spcBef>
          <a:spcPts val="200"/>
        </a:spcBef>
        <a:buFont typeface="Wingdings" panose="05000000000000000000" pitchFamily="2" charset="2"/>
        <a:buChar char="l"/>
        <a:defRPr kumimoji="1" sz="2400" kern="1200" baseline="0">
          <a:solidFill>
            <a:schemeClr val="bg2">
              <a:lumMod val="50000"/>
            </a:schemeClr>
          </a:solidFill>
          <a:latin typeface="Verdana" panose="020B0604030504040204" pitchFamily="34" charset="0"/>
          <a:ea typeface="メイリオ" panose="020B0604030504040204" pitchFamily="50" charset="-128"/>
          <a:cs typeface="+mn-cs"/>
        </a:defRPr>
      </a:lvl4pPr>
      <a:lvl5pPr marL="1701800" indent="-442913" algn="l" defTabSz="914400" rtl="0" eaLnBrk="1" latinLnBrk="0" hangingPunct="1">
        <a:spcBef>
          <a:spcPts val="200"/>
        </a:spcBef>
        <a:buFont typeface="Wingdings" panose="05000000000000000000" pitchFamily="2" charset="2"/>
        <a:buChar char="l"/>
        <a:defRPr kumimoji="1" sz="2400" kern="1200" baseline="0">
          <a:solidFill>
            <a:schemeClr val="bg2">
              <a:lumMod val="50000"/>
            </a:schemeClr>
          </a:solidFill>
          <a:latin typeface="Verdana" panose="020B0604030504040204" pitchFamily="34" charset="0"/>
          <a:ea typeface="メイリオ" panose="020B0604030504040204" pitchFamily="50" charset="-128"/>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9.jpeg"/><Relationship Id="rId7" Type="http://schemas.openxmlformats.org/officeDocument/2006/relationships/image" Target="../media/image15.w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2.xml"/><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notesSlide" Target="../notesSlides/notesSlide3.xml"/><Relationship Id="rId9"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2.xml"/><Relationship Id="rId7" Type="http://schemas.openxmlformats.org/officeDocument/2006/relationships/image" Target="../media/image19.png"/><Relationship Id="rId12" Type="http://schemas.openxmlformats.org/officeDocument/2006/relationships/image" Target="../media/image2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notesSlide" Target="../notesSlides/notesSlide4.xml"/><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rotWithShape="1">
          <a:blip r:embed="rId3">
            <a:extLst>
              <a:ext uri="{28A0092B-C50C-407E-A947-70E740481C1C}">
                <a14:useLocalDpi xmlns:a14="http://schemas.microsoft.com/office/drawing/2010/main" val="0"/>
              </a:ext>
            </a:extLst>
          </a:blip>
          <a:srcRect l="8374" t="24847"/>
          <a:stretch/>
        </p:blipFill>
        <p:spPr>
          <a:xfrm>
            <a:off x="4165411" y="2745638"/>
            <a:ext cx="2505081" cy="1369793"/>
          </a:xfrm>
          <a:prstGeom prst="rect">
            <a:avLst/>
          </a:prstGeom>
          <a:effectLst>
            <a:outerShdw blurRad="50800" dist="38100" dir="2700000" algn="tl" rotWithShape="0">
              <a:prstClr val="black">
                <a:alpha val="40000"/>
              </a:prstClr>
            </a:outerShdw>
          </a:effectLst>
        </p:spPr>
      </p:pic>
      <p:sp>
        <p:nvSpPr>
          <p:cNvPr id="8" name="正方形/長方形 7">
            <a:extLst>
              <a:ext uri="{FF2B5EF4-FFF2-40B4-BE49-F238E27FC236}">
                <a16:creationId xmlns:a16="http://schemas.microsoft.com/office/drawing/2014/main" id="{D6880D9E-CC73-E14A-BEA8-C6249CF4BF07}"/>
              </a:ext>
            </a:extLst>
          </p:cNvPr>
          <p:cNvSpPr/>
          <p:nvPr/>
        </p:nvSpPr>
        <p:spPr>
          <a:xfrm>
            <a:off x="76124" y="935866"/>
            <a:ext cx="8923321" cy="1015663"/>
          </a:xfrm>
          <a:prstGeom prst="rect">
            <a:avLst/>
          </a:prstGeom>
        </p:spPr>
        <p:txBody>
          <a:bodyPr wrap="square">
            <a:spAutoFit/>
          </a:bodyPr>
          <a:lstStyle/>
          <a:p>
            <a:pPr marL="342900" indent="-342900">
              <a:lnSpc>
                <a:spcPts val="2400"/>
              </a:lnSpc>
              <a:buFont typeface="Wingdings" panose="05000000000000000000" pitchFamily="2" charset="2"/>
              <a:buChar char="n"/>
            </a:pPr>
            <a:r>
              <a:rPr lang="ja-JP" altLang="en-US" sz="2000" dirty="0">
                <a:latin typeface="メイリオ" panose="020B0604030504040204" pitchFamily="50" charset="-128"/>
                <a:ea typeface="メイリオ" panose="020B0604030504040204" pitchFamily="50" charset="-128"/>
              </a:rPr>
              <a:t>人材育成から研究開発までを統合した超スマート社会創出のための産官学連携による</a:t>
            </a:r>
            <a:r>
              <a:rPr lang="ja-JP" altLang="en-US" sz="2000" dirty="0">
                <a:solidFill>
                  <a:srgbClr val="000099"/>
                </a:solidFill>
                <a:latin typeface="メイリオ" panose="020B0604030504040204" pitchFamily="50" charset="-128"/>
                <a:ea typeface="メイリオ" panose="020B0604030504040204" pitchFamily="50" charset="-128"/>
              </a:rPr>
              <a:t>次世代型社会連携教育研究プラットフォーム</a:t>
            </a:r>
            <a:r>
              <a:rPr lang="ja-JP" altLang="en-US" sz="2000" dirty="0">
                <a:latin typeface="メイリオ" panose="020B0604030504040204" pitchFamily="50" charset="-128"/>
                <a:ea typeface="メイリオ" panose="020B0604030504040204" pitchFamily="50" charset="-128"/>
              </a:rPr>
              <a:t>を構築</a:t>
            </a:r>
            <a:endParaRPr lang="en-US" altLang="ja-JP" sz="2000" dirty="0">
              <a:latin typeface="メイリオ" panose="020B0604030504040204" pitchFamily="50" charset="-128"/>
              <a:ea typeface="メイリオ" panose="020B0604030504040204" pitchFamily="50" charset="-128"/>
            </a:endParaRPr>
          </a:p>
          <a:p>
            <a:pPr marL="342900" indent="-342900">
              <a:lnSpc>
                <a:spcPts val="2400"/>
              </a:lnSpc>
              <a:buFont typeface="Wingdings" panose="05000000000000000000" pitchFamily="2" charset="2"/>
              <a:buChar char="n"/>
            </a:pPr>
            <a:r>
              <a:rPr lang="ja-JP" altLang="en-US" sz="2000" b="1" dirty="0">
                <a:latin typeface="メイリオ" panose="020B0604030504040204" pitchFamily="50" charset="-128"/>
                <a:ea typeface="メイリオ" panose="020B0604030504040204" pitchFamily="50" charset="-128"/>
              </a:rPr>
              <a:t>異分野融合研究チームを構築し，</a:t>
            </a:r>
            <a:r>
              <a:rPr lang="ja-JP" altLang="en-US" sz="2000" b="1" spc="-150" dirty="0">
                <a:solidFill>
                  <a:srgbClr val="000099"/>
                </a:solidFill>
                <a:latin typeface="メイリオ"/>
                <a:ea typeface="メイリオ"/>
              </a:rPr>
              <a:t>学生が経済的支援を受けつつ研究に参加</a:t>
            </a:r>
            <a:endParaRPr lang="en-US" altLang="ja-JP" sz="2000" b="1" spc="-150" dirty="0">
              <a:solidFill>
                <a:srgbClr val="000099"/>
              </a:solidFill>
              <a:latin typeface="メイリオ"/>
              <a:ea typeface="メイリオ"/>
            </a:endParaRPr>
          </a:p>
        </p:txBody>
      </p:sp>
      <p:pic>
        <p:nvPicPr>
          <p:cNvPr id="1026" name="Picture 2" descr="SSS TokyoTech">
            <a:extLst>
              <a:ext uri="{FF2B5EF4-FFF2-40B4-BE49-F238E27FC236}">
                <a16:creationId xmlns:a16="http://schemas.microsoft.com/office/drawing/2014/main" id="{6297574A-26B2-44F8-9260-CD77D2ED46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45" y="176390"/>
            <a:ext cx="852228" cy="600821"/>
          </a:xfrm>
          <a:prstGeom prst="rect">
            <a:avLst/>
          </a:prstGeom>
          <a:noFill/>
          <a:extLst>
            <a:ext uri="{909E8E84-426E-40DD-AFC4-6F175D3DCCD1}">
              <a14:hiddenFill xmlns:a14="http://schemas.microsoft.com/office/drawing/2010/main">
                <a:solidFill>
                  <a:srgbClr val="FFFFFF"/>
                </a:solidFill>
              </a14:hiddenFill>
            </a:ext>
          </a:extLst>
        </p:spPr>
      </p:pic>
      <p:sp>
        <p:nvSpPr>
          <p:cNvPr id="12" name="正方形/長方形 11">
            <a:extLst>
              <a:ext uri="{FF2B5EF4-FFF2-40B4-BE49-F238E27FC236}">
                <a16:creationId xmlns:a16="http://schemas.microsoft.com/office/drawing/2014/main" id="{B1B11973-E6D9-4F93-B390-A8AE387EBE66}"/>
              </a:ext>
            </a:extLst>
          </p:cNvPr>
          <p:cNvSpPr/>
          <p:nvPr/>
        </p:nvSpPr>
        <p:spPr>
          <a:xfrm>
            <a:off x="929926" y="226685"/>
            <a:ext cx="7461250" cy="523220"/>
          </a:xfrm>
          <a:prstGeom prst="rect">
            <a:avLst/>
          </a:prstGeom>
        </p:spPr>
        <p:txBody>
          <a:bodyPr wrap="square">
            <a:spAutoFit/>
          </a:bodyPr>
          <a:lstStyle/>
          <a:p>
            <a:r>
              <a:rPr lang="ja-JP" altLang="en-US" sz="2800" b="1" dirty="0">
                <a:latin typeface="メイリオ" panose="020B0604030504040204" pitchFamily="50" charset="-128"/>
                <a:ea typeface="メイリオ" panose="020B0604030504040204" pitchFamily="50" charset="-128"/>
              </a:rPr>
              <a:t>超スマート社会推進コンソーシアム</a:t>
            </a:r>
            <a:endParaRPr lang="ja-JP" altLang="en-US" sz="3200" dirty="0"/>
          </a:p>
        </p:txBody>
      </p:sp>
      <p:pic>
        <p:nvPicPr>
          <p:cNvPr id="20" name="Picture 2" descr="ç¬¬äºåSSSãããã³ã°ã¯ã¼ã¯ã·ã§ãã(N-Round)">
            <a:extLst>
              <a:ext uri="{FF2B5EF4-FFF2-40B4-BE49-F238E27FC236}">
                <a16:creationId xmlns:a16="http://schemas.microsoft.com/office/drawing/2014/main" id="{1CBA9669-9AFC-4A31-8089-F8D00D492D96}"/>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734008" y="2745638"/>
            <a:ext cx="2291289" cy="136979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正方形/長方形 4">
            <a:extLst>
              <a:ext uri="{FF2B5EF4-FFF2-40B4-BE49-F238E27FC236}">
                <a16:creationId xmlns:a16="http://schemas.microsoft.com/office/drawing/2014/main" id="{334D89BE-B14B-4A1C-BD12-6EDFE1ED4EED}"/>
              </a:ext>
            </a:extLst>
          </p:cNvPr>
          <p:cNvSpPr/>
          <p:nvPr/>
        </p:nvSpPr>
        <p:spPr>
          <a:xfrm>
            <a:off x="10403" y="2539459"/>
            <a:ext cx="4114625" cy="1015663"/>
          </a:xfrm>
          <a:prstGeom prst="rect">
            <a:avLst/>
          </a:prstGeom>
        </p:spPr>
        <p:txBody>
          <a:bodyPr wrap="square">
            <a:spAutoFit/>
          </a:bodyPr>
          <a:lstStyle/>
          <a:p>
            <a:pPr algn="ctr"/>
            <a:r>
              <a:rPr lang="ja-JP" altLang="en-US" sz="2000" dirty="0">
                <a:solidFill>
                  <a:srgbClr val="333333"/>
                </a:solidFill>
                <a:latin typeface="メイリオ" panose="020B0604030504040204" pitchFamily="50" charset="-128"/>
                <a:ea typeface="メイリオ" panose="020B0604030504040204" pitchFamily="50" charset="-128"/>
              </a:rPr>
              <a:t>参加機関を対象に研究発表し，</a:t>
            </a:r>
            <a:endParaRPr lang="en-US" altLang="ja-JP" sz="2000" dirty="0">
              <a:solidFill>
                <a:srgbClr val="333333"/>
              </a:solidFill>
              <a:latin typeface="メイリオ" panose="020B0604030504040204" pitchFamily="50" charset="-128"/>
              <a:ea typeface="メイリオ" panose="020B0604030504040204" pitchFamily="50" charset="-128"/>
            </a:endParaRPr>
          </a:p>
          <a:p>
            <a:pPr algn="ctr"/>
            <a:r>
              <a:rPr lang="ja-JP" altLang="en-US" sz="2000" dirty="0">
                <a:solidFill>
                  <a:srgbClr val="333333"/>
                </a:solidFill>
                <a:latin typeface="メイリオ" panose="020B0604030504040204" pitchFamily="50" charset="-128"/>
                <a:ea typeface="メイリオ" panose="020B0604030504040204" pitchFamily="50" charset="-128"/>
              </a:rPr>
              <a:t>参加機関のニーズと、学生の技術的・人材的シーズをマッチング</a:t>
            </a:r>
            <a:endParaRPr lang="ja-JP" altLang="en-US" sz="2000" dirty="0">
              <a:latin typeface="メイリオ" panose="020B0604030504040204" pitchFamily="50" charset="-128"/>
              <a:ea typeface="メイリオ" panose="020B0604030504040204" pitchFamily="50" charset="-128"/>
            </a:endParaRPr>
          </a:p>
        </p:txBody>
      </p:sp>
      <p:sp>
        <p:nvSpPr>
          <p:cNvPr id="22" name="正方形/長方形 21">
            <a:extLst>
              <a:ext uri="{FF2B5EF4-FFF2-40B4-BE49-F238E27FC236}">
                <a16:creationId xmlns:a16="http://schemas.microsoft.com/office/drawing/2014/main" id="{3638A5E9-8E7A-4C1F-94A0-6219573F7188}"/>
              </a:ext>
            </a:extLst>
          </p:cNvPr>
          <p:cNvSpPr/>
          <p:nvPr/>
        </p:nvSpPr>
        <p:spPr>
          <a:xfrm>
            <a:off x="605294" y="2026034"/>
            <a:ext cx="7981672" cy="461665"/>
          </a:xfrm>
          <a:prstGeom prst="rect">
            <a:avLst/>
          </a:prstGeom>
        </p:spPr>
        <p:txBody>
          <a:bodyPr wrap="none">
            <a:spAutoFit/>
          </a:bodyPr>
          <a:lstStyle/>
          <a:p>
            <a:pPr algn="ctr"/>
            <a:r>
              <a:rPr lang="ja-JP" altLang="en-US" sz="2400" b="1" dirty="0">
                <a:solidFill>
                  <a:srgbClr val="FF0000"/>
                </a:solidFill>
                <a:latin typeface="メイリオ" panose="020B0604030504040204" pitchFamily="50" charset="-128"/>
                <a:ea typeface="メイリオ" panose="020B0604030504040204" pitchFamily="50" charset="-128"/>
              </a:rPr>
              <a:t>是非，マッチングワークショップに参加してください！ </a:t>
            </a:r>
          </a:p>
        </p:txBody>
      </p:sp>
      <p:sp>
        <p:nvSpPr>
          <p:cNvPr id="10" name="テキスト ボックス 9">
            <a:extLst>
              <a:ext uri="{FF2B5EF4-FFF2-40B4-BE49-F238E27FC236}">
                <a16:creationId xmlns:a16="http://schemas.microsoft.com/office/drawing/2014/main" id="{E23B8921-92CE-469A-A3E1-23F4EFE6729C}"/>
              </a:ext>
            </a:extLst>
          </p:cNvPr>
          <p:cNvSpPr txBox="1"/>
          <p:nvPr/>
        </p:nvSpPr>
        <p:spPr>
          <a:xfrm>
            <a:off x="-53113" y="3580340"/>
            <a:ext cx="3005951" cy="400110"/>
          </a:xfrm>
          <a:prstGeom prst="rect">
            <a:avLst/>
          </a:prstGeom>
          <a:noFill/>
        </p:spPr>
        <p:txBody>
          <a:bodyPr wrap="none" rtlCol="0">
            <a:spAutoFit/>
          </a:bodyPr>
          <a:lstStyle/>
          <a:p>
            <a:r>
              <a:rPr lang="en-US" altLang="ja-JP" sz="2000" dirty="0">
                <a:latin typeface="メイリオ" panose="020B0604030504040204" pitchFamily="50" charset="-128"/>
                <a:ea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rPr>
              <a:t>マッチング成立実績</a:t>
            </a:r>
            <a:r>
              <a:rPr lang="en-US" altLang="ja-JP" sz="2000" dirty="0">
                <a:latin typeface="メイリオ" panose="020B0604030504040204" pitchFamily="50" charset="-128"/>
                <a:ea typeface="メイリオ" panose="020B0604030504040204" pitchFamily="50" charset="-128"/>
              </a:rPr>
              <a:t>】</a:t>
            </a:r>
            <a:endParaRPr kumimoji="1" lang="ja-JP" altLang="en-US" sz="2000" dirty="0">
              <a:latin typeface="メイリオ" panose="020B0604030504040204" pitchFamily="50" charset="-128"/>
              <a:ea typeface="メイリオ" panose="020B0604030504040204" pitchFamily="50" charset="-128"/>
            </a:endParaRPr>
          </a:p>
        </p:txBody>
      </p:sp>
      <p:sp>
        <p:nvSpPr>
          <p:cNvPr id="11" name="テキスト ボックス 10">
            <a:extLst>
              <a:ext uri="{FF2B5EF4-FFF2-40B4-BE49-F238E27FC236}">
                <a16:creationId xmlns:a16="http://schemas.microsoft.com/office/drawing/2014/main" id="{6A392171-49EA-48EA-89A4-E6BDE39C626F}"/>
              </a:ext>
            </a:extLst>
          </p:cNvPr>
          <p:cNvSpPr txBox="1"/>
          <p:nvPr/>
        </p:nvSpPr>
        <p:spPr>
          <a:xfrm>
            <a:off x="124442" y="3959678"/>
            <a:ext cx="3921266" cy="400110"/>
          </a:xfrm>
          <a:prstGeom prst="rect">
            <a:avLst/>
          </a:prstGeom>
          <a:noFill/>
        </p:spPr>
        <p:txBody>
          <a:bodyPr wrap="none" rtlCol="0">
            <a:spAutoFit/>
          </a:bodyPr>
          <a:lstStyle/>
          <a:p>
            <a:r>
              <a:rPr kumimoji="1" lang="en-US" altLang="ja-JP" sz="2000" b="1" dirty="0">
                <a:latin typeface="メイリオ" panose="020B0604030504040204" pitchFamily="50" charset="-128"/>
                <a:ea typeface="メイリオ" panose="020B0604030504040204" pitchFamily="50" charset="-128"/>
              </a:rPr>
              <a:t>2019</a:t>
            </a:r>
            <a:r>
              <a:rPr kumimoji="1" lang="ja-JP" altLang="en-US" sz="2000" b="1" dirty="0">
                <a:latin typeface="メイリオ" panose="020B0604030504040204" pitchFamily="50" charset="-128"/>
                <a:ea typeface="メイリオ" panose="020B0604030504040204" pitchFamily="50" charset="-128"/>
              </a:rPr>
              <a:t>年</a:t>
            </a:r>
            <a:r>
              <a:rPr kumimoji="1" lang="en-US" altLang="ja-JP" sz="2000" b="1" dirty="0">
                <a:latin typeface="メイリオ" panose="020B0604030504040204" pitchFamily="50" charset="-128"/>
                <a:ea typeface="メイリオ" panose="020B0604030504040204" pitchFamily="50" charset="-128"/>
              </a:rPr>
              <a:t>:</a:t>
            </a:r>
            <a:r>
              <a:rPr kumimoji="1" lang="ja-JP" altLang="en-US" sz="2000" b="1" dirty="0">
                <a:latin typeface="メイリオ" panose="020B0604030504040204" pitchFamily="50" charset="-128"/>
                <a:ea typeface="メイリオ" panose="020B0604030504040204" pitchFamily="50" charset="-128"/>
              </a:rPr>
              <a:t> </a:t>
            </a:r>
            <a:r>
              <a:rPr kumimoji="1" lang="en-US" altLang="ja-JP" sz="2000" b="1" dirty="0">
                <a:latin typeface="メイリオ" panose="020B0604030504040204" pitchFamily="50" charset="-128"/>
                <a:ea typeface="メイリオ" panose="020B0604030504040204" pitchFamily="50" charset="-128"/>
              </a:rPr>
              <a:t>10</a:t>
            </a:r>
            <a:r>
              <a:rPr kumimoji="1" lang="ja-JP" altLang="en-US" sz="2000" b="1" dirty="0">
                <a:latin typeface="メイリオ" panose="020B0604030504040204" pitchFamily="50" charset="-128"/>
                <a:ea typeface="メイリオ" panose="020B0604030504040204" pitchFamily="50" charset="-128"/>
              </a:rPr>
              <a:t>件   </a:t>
            </a:r>
            <a:r>
              <a:rPr lang="en-US" altLang="ja-JP" sz="2000" b="1" dirty="0">
                <a:latin typeface="メイリオ" panose="020B0604030504040204" pitchFamily="50" charset="-128"/>
                <a:ea typeface="メイリオ" panose="020B0604030504040204" pitchFamily="50" charset="-128"/>
              </a:rPr>
              <a:t>2020</a:t>
            </a:r>
            <a:r>
              <a:rPr lang="ja-JP" altLang="en-US" sz="2000" b="1" dirty="0">
                <a:latin typeface="メイリオ" panose="020B0604030504040204" pitchFamily="50" charset="-128"/>
                <a:ea typeface="メイリオ" panose="020B0604030504040204" pitchFamily="50" charset="-128"/>
              </a:rPr>
              <a:t>年</a:t>
            </a:r>
            <a:r>
              <a:rPr lang="en-US" altLang="ja-JP" sz="2000" b="1" dirty="0">
                <a:latin typeface="メイリオ" panose="020B0604030504040204" pitchFamily="50" charset="-128"/>
                <a:ea typeface="メイリオ" panose="020B0604030504040204" pitchFamily="50" charset="-128"/>
              </a:rPr>
              <a:t>: 35</a:t>
            </a:r>
            <a:r>
              <a:rPr lang="ja-JP" altLang="en-US" sz="2000" b="1" dirty="0">
                <a:latin typeface="メイリオ" panose="020B0604030504040204" pitchFamily="50" charset="-128"/>
                <a:ea typeface="メイリオ" panose="020B0604030504040204" pitchFamily="50" charset="-128"/>
              </a:rPr>
              <a:t>件</a:t>
            </a:r>
            <a:endParaRPr kumimoji="1" lang="ja-JP" altLang="en-US" sz="2000" b="1" dirty="0">
              <a:latin typeface="メイリオ" panose="020B0604030504040204" pitchFamily="50" charset="-128"/>
              <a:ea typeface="メイリオ" panose="020B0604030504040204" pitchFamily="50" charset="-128"/>
            </a:endParaRPr>
          </a:p>
        </p:txBody>
      </p:sp>
      <p:sp>
        <p:nvSpPr>
          <p:cNvPr id="26" name="正方形/長方形 25">
            <a:extLst>
              <a:ext uri="{FF2B5EF4-FFF2-40B4-BE49-F238E27FC236}">
                <a16:creationId xmlns:a16="http://schemas.microsoft.com/office/drawing/2014/main" id="{B93B5AE1-BB54-4317-868C-C868449C071D}"/>
              </a:ext>
            </a:extLst>
          </p:cNvPr>
          <p:cNvSpPr/>
          <p:nvPr/>
        </p:nvSpPr>
        <p:spPr>
          <a:xfrm>
            <a:off x="138546" y="4377895"/>
            <a:ext cx="4299791" cy="1446550"/>
          </a:xfrm>
          <a:prstGeom prst="rect">
            <a:avLst/>
          </a:prstGeom>
        </p:spPr>
        <p:txBody>
          <a:bodyPr wrap="square">
            <a:spAutoFit/>
          </a:bodyPr>
          <a:lstStyle/>
          <a:p>
            <a:r>
              <a:rPr lang="en-US" altLang="ja-JP" sz="2400" b="1" dirty="0">
                <a:solidFill>
                  <a:srgbClr val="FF0000"/>
                </a:solidFill>
                <a:latin typeface="メイリオ" panose="020B0604030504040204" pitchFamily="50" charset="-128"/>
                <a:ea typeface="メイリオ" panose="020B0604030504040204" pitchFamily="50" charset="-128"/>
              </a:rPr>
              <a:t>2021</a:t>
            </a:r>
            <a:r>
              <a:rPr lang="ja-JP" altLang="en-US" sz="2400" b="1" dirty="0">
                <a:solidFill>
                  <a:srgbClr val="FF0000"/>
                </a:solidFill>
                <a:latin typeface="メイリオ" panose="020B0604030504040204" pitchFamily="50" charset="-128"/>
                <a:ea typeface="メイリオ" panose="020B0604030504040204" pitchFamily="50" charset="-128"/>
              </a:rPr>
              <a:t>年</a:t>
            </a:r>
            <a:r>
              <a:rPr lang="en-US" altLang="ja-JP" sz="2400" b="1" dirty="0">
                <a:solidFill>
                  <a:srgbClr val="FF0000"/>
                </a:solidFill>
                <a:latin typeface="メイリオ" panose="020B0604030504040204" pitchFamily="50" charset="-128"/>
                <a:ea typeface="メイリオ" panose="020B0604030504040204" pitchFamily="50" charset="-128"/>
              </a:rPr>
              <a:t>6</a:t>
            </a:r>
            <a:r>
              <a:rPr lang="ja-JP" altLang="en-US" sz="2400" b="1" dirty="0">
                <a:solidFill>
                  <a:srgbClr val="FF0000"/>
                </a:solidFill>
                <a:latin typeface="メイリオ" panose="020B0604030504040204" pitchFamily="50" charset="-128"/>
                <a:ea typeface="メイリオ" panose="020B0604030504040204" pitchFamily="50" charset="-128"/>
              </a:rPr>
              <a:t>月</a:t>
            </a:r>
            <a:r>
              <a:rPr lang="en-US" altLang="ja-JP" sz="2400" b="1" dirty="0">
                <a:solidFill>
                  <a:srgbClr val="FF0000"/>
                </a:solidFill>
                <a:latin typeface="メイリオ" panose="020B0604030504040204" pitchFamily="50" charset="-128"/>
                <a:ea typeface="メイリオ" panose="020B0604030504040204" pitchFamily="50" charset="-128"/>
              </a:rPr>
              <a:t>9</a:t>
            </a:r>
            <a:r>
              <a:rPr lang="ja-JP" altLang="en-US" sz="2400" b="1" dirty="0">
                <a:solidFill>
                  <a:srgbClr val="FF0000"/>
                </a:solidFill>
                <a:latin typeface="メイリオ" panose="020B0604030504040204" pitchFamily="50" charset="-128"/>
                <a:ea typeface="メイリオ" panose="020B0604030504040204" pitchFamily="50" charset="-128"/>
              </a:rPr>
              <a:t>日</a:t>
            </a:r>
            <a:r>
              <a:rPr lang="en-US" altLang="ja-JP" sz="2400" b="1" dirty="0">
                <a:solidFill>
                  <a:srgbClr val="FF0000"/>
                </a:solidFill>
                <a:latin typeface="メイリオ" panose="020B0604030504040204" pitchFamily="50" charset="-128"/>
                <a:ea typeface="メイリオ" panose="020B0604030504040204" pitchFamily="50" charset="-128"/>
              </a:rPr>
              <a:t>(</a:t>
            </a:r>
            <a:r>
              <a:rPr lang="ja-JP" altLang="en-US" sz="2400" b="1" dirty="0">
                <a:solidFill>
                  <a:srgbClr val="FF0000"/>
                </a:solidFill>
                <a:latin typeface="メイリオ" panose="020B0604030504040204" pitchFamily="50" charset="-128"/>
                <a:ea typeface="メイリオ" panose="020B0604030504040204" pitchFamily="50" charset="-128"/>
              </a:rPr>
              <a:t>水</a:t>
            </a:r>
            <a:r>
              <a:rPr lang="en-US" altLang="ja-JP" sz="2400" b="1" dirty="0">
                <a:solidFill>
                  <a:srgbClr val="FF0000"/>
                </a:solidFill>
                <a:latin typeface="メイリオ" panose="020B0604030504040204" pitchFamily="50" charset="-128"/>
                <a:ea typeface="メイリオ" panose="020B0604030504040204" pitchFamily="50" charset="-128"/>
              </a:rPr>
              <a:t>)</a:t>
            </a:r>
          </a:p>
          <a:p>
            <a:r>
              <a:rPr lang="ja-JP" altLang="en-US" sz="2000" dirty="0">
                <a:latin typeface="メイリオ" panose="020B0604030504040204" pitchFamily="50" charset="-128"/>
                <a:ea typeface="メイリオ" panose="020B0604030504040204" pitchFamily="50" charset="-128"/>
              </a:rPr>
              <a:t>          ・・・学生からの発表</a:t>
            </a:r>
            <a:r>
              <a:rPr lang="ja-JP" altLang="en-US" sz="2000" b="1" dirty="0">
                <a:solidFill>
                  <a:srgbClr val="FF0000"/>
                </a:solidFill>
                <a:latin typeface="メイリオ" panose="020B0604030504040204" pitchFamily="50" charset="-128"/>
                <a:ea typeface="メイリオ" panose="020B0604030504040204" pitchFamily="50" charset="-128"/>
              </a:rPr>
              <a:t> </a:t>
            </a:r>
            <a:endParaRPr lang="en-US" altLang="ja-JP" sz="2000" b="1" dirty="0">
              <a:solidFill>
                <a:srgbClr val="FF0000"/>
              </a:solidFill>
              <a:latin typeface="メイリオ" panose="020B0604030504040204" pitchFamily="50" charset="-128"/>
              <a:ea typeface="メイリオ" panose="020B0604030504040204" pitchFamily="50" charset="-128"/>
            </a:endParaRPr>
          </a:p>
          <a:p>
            <a:r>
              <a:rPr lang="en-US" altLang="ja-JP" sz="2400" b="1" dirty="0">
                <a:solidFill>
                  <a:srgbClr val="FF0000"/>
                </a:solidFill>
                <a:latin typeface="メイリオ" panose="020B0604030504040204" pitchFamily="50" charset="-128"/>
                <a:ea typeface="メイリオ" panose="020B0604030504040204" pitchFamily="50" charset="-128"/>
              </a:rPr>
              <a:t>2021</a:t>
            </a:r>
            <a:r>
              <a:rPr lang="ja-JP" altLang="en-US" sz="2400" b="1" dirty="0">
                <a:solidFill>
                  <a:srgbClr val="FF0000"/>
                </a:solidFill>
                <a:latin typeface="メイリオ" panose="020B0604030504040204" pitchFamily="50" charset="-128"/>
                <a:ea typeface="メイリオ" panose="020B0604030504040204" pitchFamily="50" charset="-128"/>
              </a:rPr>
              <a:t>年</a:t>
            </a:r>
            <a:r>
              <a:rPr lang="en-US" altLang="ja-JP" sz="2400" b="1" dirty="0">
                <a:solidFill>
                  <a:srgbClr val="FF0000"/>
                </a:solidFill>
                <a:latin typeface="メイリオ" panose="020B0604030504040204" pitchFamily="50" charset="-128"/>
                <a:ea typeface="メイリオ" panose="020B0604030504040204" pitchFamily="50" charset="-128"/>
              </a:rPr>
              <a:t>6</a:t>
            </a:r>
            <a:r>
              <a:rPr lang="ja-JP" altLang="en-US" sz="2400" b="1" dirty="0">
                <a:solidFill>
                  <a:srgbClr val="FF0000"/>
                </a:solidFill>
                <a:latin typeface="メイリオ" panose="020B0604030504040204" pitchFamily="50" charset="-128"/>
                <a:ea typeface="メイリオ" panose="020B0604030504040204" pitchFamily="50" charset="-128"/>
              </a:rPr>
              <a:t>月</a:t>
            </a:r>
            <a:r>
              <a:rPr lang="en-US" altLang="ja-JP" sz="2400" b="1" dirty="0">
                <a:solidFill>
                  <a:srgbClr val="FF0000"/>
                </a:solidFill>
                <a:latin typeface="メイリオ" panose="020B0604030504040204" pitchFamily="50" charset="-128"/>
                <a:ea typeface="メイリオ" panose="020B0604030504040204" pitchFamily="50" charset="-128"/>
              </a:rPr>
              <a:t>30</a:t>
            </a:r>
            <a:r>
              <a:rPr lang="ja-JP" altLang="en-US" sz="2400" b="1" dirty="0">
                <a:solidFill>
                  <a:srgbClr val="FF0000"/>
                </a:solidFill>
                <a:latin typeface="メイリオ" panose="020B0604030504040204" pitchFamily="50" charset="-128"/>
                <a:ea typeface="メイリオ" panose="020B0604030504040204" pitchFamily="50" charset="-128"/>
              </a:rPr>
              <a:t>日</a:t>
            </a:r>
            <a:r>
              <a:rPr lang="en-US" altLang="ja-JP" sz="2400" b="1" dirty="0">
                <a:solidFill>
                  <a:srgbClr val="FF0000"/>
                </a:solidFill>
                <a:latin typeface="メイリオ" panose="020B0604030504040204" pitchFamily="50" charset="-128"/>
                <a:ea typeface="メイリオ" panose="020B0604030504040204" pitchFamily="50" charset="-128"/>
              </a:rPr>
              <a:t>(</a:t>
            </a:r>
            <a:r>
              <a:rPr lang="ja-JP" altLang="en-US" sz="2400" b="1" dirty="0">
                <a:solidFill>
                  <a:srgbClr val="FF0000"/>
                </a:solidFill>
                <a:latin typeface="メイリオ" panose="020B0604030504040204" pitchFamily="50" charset="-128"/>
                <a:ea typeface="メイリオ" panose="020B0604030504040204" pitchFamily="50" charset="-128"/>
              </a:rPr>
              <a:t>水</a:t>
            </a:r>
            <a:r>
              <a:rPr lang="en-US" altLang="ja-JP" sz="2400" b="1" dirty="0">
                <a:solidFill>
                  <a:srgbClr val="FF0000"/>
                </a:solidFill>
                <a:latin typeface="メイリオ" panose="020B0604030504040204" pitchFamily="50" charset="-128"/>
                <a:ea typeface="メイリオ" panose="020B0604030504040204" pitchFamily="50" charset="-128"/>
              </a:rPr>
              <a:t>)</a:t>
            </a:r>
          </a:p>
          <a:p>
            <a:r>
              <a:rPr lang="ja-JP" altLang="en-US" sz="2000" dirty="0">
                <a:latin typeface="メイリオ" panose="020B0604030504040204" pitchFamily="50" charset="-128"/>
                <a:ea typeface="メイリオ" panose="020B0604030504040204" pitchFamily="50" charset="-128"/>
              </a:rPr>
              <a:t>          ・・・参加機関からの発表</a:t>
            </a:r>
            <a:endParaRPr lang="en-US" altLang="ja-JP" sz="2400" b="1" dirty="0">
              <a:solidFill>
                <a:srgbClr val="FF0000"/>
              </a:solidFill>
              <a:latin typeface="メイリオ" panose="020B0604030504040204" pitchFamily="50" charset="-128"/>
              <a:ea typeface="メイリオ" panose="020B0604030504040204" pitchFamily="50" charset="-128"/>
            </a:endParaRPr>
          </a:p>
        </p:txBody>
      </p:sp>
      <p:sp>
        <p:nvSpPr>
          <p:cNvPr id="27" name="正方形/長方形 26">
            <a:extLst>
              <a:ext uri="{FF2B5EF4-FFF2-40B4-BE49-F238E27FC236}">
                <a16:creationId xmlns:a16="http://schemas.microsoft.com/office/drawing/2014/main" id="{91C47DE4-34FB-4B5C-8488-4D37F2641A81}"/>
              </a:ext>
            </a:extLst>
          </p:cNvPr>
          <p:cNvSpPr/>
          <p:nvPr/>
        </p:nvSpPr>
        <p:spPr>
          <a:xfrm>
            <a:off x="40574" y="5959478"/>
            <a:ext cx="3820277" cy="707886"/>
          </a:xfrm>
          <a:prstGeom prst="rect">
            <a:avLst/>
          </a:prstGeom>
        </p:spPr>
        <p:txBody>
          <a:bodyPr wrap="none">
            <a:spAutoFit/>
          </a:bodyPr>
          <a:lstStyle/>
          <a:p>
            <a:pPr algn="ctr"/>
            <a:r>
              <a:rPr lang="ja-JP" altLang="en-US" sz="2000" b="1" dirty="0">
                <a:latin typeface="メイリオ" panose="020B0604030504040204" pitchFamily="50" charset="-128"/>
                <a:ea typeface="メイリオ" panose="020B0604030504040204" pitchFamily="50" charset="-128"/>
              </a:rPr>
              <a:t>登録はコンソーシアム</a:t>
            </a:r>
            <a:r>
              <a:rPr lang="en-US" altLang="ja-JP" sz="2000" b="1" dirty="0">
                <a:latin typeface="メイリオ" panose="020B0604030504040204" pitchFamily="50" charset="-128"/>
                <a:ea typeface="メイリオ" panose="020B0604030504040204" pitchFamily="50" charset="-128"/>
              </a:rPr>
              <a:t>web</a:t>
            </a:r>
            <a:r>
              <a:rPr lang="ja-JP" altLang="en-US" sz="2000" b="1" dirty="0">
                <a:latin typeface="メイリオ" panose="020B0604030504040204" pitchFamily="50" charset="-128"/>
                <a:ea typeface="メイリオ" panose="020B0604030504040204" pitchFamily="50" charset="-128"/>
              </a:rPr>
              <a:t>まで</a:t>
            </a:r>
            <a:endParaRPr lang="en-US" altLang="ja-JP" sz="2000" b="1" dirty="0">
              <a:latin typeface="メイリオ" panose="020B0604030504040204" pitchFamily="50" charset="-128"/>
              <a:ea typeface="メイリオ" panose="020B0604030504040204" pitchFamily="50" charset="-128"/>
            </a:endParaRPr>
          </a:p>
          <a:p>
            <a:pPr algn="ctr"/>
            <a:r>
              <a:rPr lang="ja-JP" altLang="en-US" sz="2000" b="1" dirty="0">
                <a:latin typeface="メイリオ" panose="020B0604030504040204" pitchFamily="50" charset="-128"/>
                <a:ea typeface="メイリオ" panose="020B0604030504040204" pitchFamily="50" charset="-128"/>
              </a:rPr>
              <a:t>（皆さんは全員参加可能です）</a:t>
            </a:r>
          </a:p>
        </p:txBody>
      </p:sp>
      <p:pic>
        <p:nvPicPr>
          <p:cNvPr id="2050" name="Picture 2" descr="https://qr.quel.jp/tmp/47a07a3c5d2adb1a44a031c8a752161b86686a72.png">
            <a:extLst>
              <a:ext uri="{FF2B5EF4-FFF2-40B4-BE49-F238E27FC236}">
                <a16:creationId xmlns:a16="http://schemas.microsoft.com/office/drawing/2014/main" id="{30E66FB1-4A2F-469C-9245-B31DED12621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84958" y="5826121"/>
            <a:ext cx="885825" cy="885825"/>
          </a:xfrm>
          <a:prstGeom prst="rect">
            <a:avLst/>
          </a:prstGeom>
          <a:noFill/>
          <a:extLst>
            <a:ext uri="{909E8E84-426E-40DD-AFC4-6F175D3DCCD1}">
              <a14:hiddenFill xmlns:a14="http://schemas.microsoft.com/office/drawing/2010/main">
                <a:solidFill>
                  <a:srgbClr val="FFFFFF"/>
                </a:solidFill>
              </a14:hiddenFill>
            </a:ext>
          </a:extLst>
        </p:spPr>
      </p:pic>
      <p:pic>
        <p:nvPicPr>
          <p:cNvPr id="17" name="図 16">
            <a:extLst>
              <a:ext uri="{FF2B5EF4-FFF2-40B4-BE49-F238E27FC236}">
                <a16:creationId xmlns:a16="http://schemas.microsoft.com/office/drawing/2014/main" id="{0B23EB7F-57DB-4ECB-9265-736988FAA02A}"/>
              </a:ext>
            </a:extLst>
          </p:cNvPr>
          <p:cNvPicPr>
            <a:picLocks noChangeAspect="1"/>
          </p:cNvPicPr>
          <p:nvPr/>
        </p:nvPicPr>
        <p:blipFill rotWithShape="1">
          <a:blip r:embed="rId7"/>
          <a:srcRect l="3929" t="21428" r="5268" b="11000"/>
          <a:stretch/>
        </p:blipFill>
        <p:spPr>
          <a:xfrm>
            <a:off x="4670783" y="4597892"/>
            <a:ext cx="4372072" cy="203342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222844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rotWithShape="1">
          <a:blip r:embed="rId3">
            <a:extLst>
              <a:ext uri="{28A0092B-C50C-407E-A947-70E740481C1C}">
                <a14:useLocalDpi xmlns:a14="http://schemas.microsoft.com/office/drawing/2010/main" val="0"/>
              </a:ext>
            </a:extLst>
          </a:blip>
          <a:srcRect l="8374" t="24847"/>
          <a:stretch/>
        </p:blipFill>
        <p:spPr>
          <a:xfrm>
            <a:off x="151607" y="2393945"/>
            <a:ext cx="2519620" cy="1377743"/>
          </a:xfrm>
          <a:prstGeom prst="rect">
            <a:avLst/>
          </a:prstGeom>
          <a:effectLst>
            <a:outerShdw blurRad="50800" dist="38100" dir="2700000" algn="tl" rotWithShape="0">
              <a:prstClr val="black">
                <a:alpha val="40000"/>
              </a:prstClr>
            </a:outerShdw>
          </a:effectLst>
        </p:spPr>
      </p:pic>
      <p:sp>
        <p:nvSpPr>
          <p:cNvPr id="8" name="正方形/長方形 7">
            <a:extLst>
              <a:ext uri="{FF2B5EF4-FFF2-40B4-BE49-F238E27FC236}">
                <a16:creationId xmlns:a16="http://schemas.microsoft.com/office/drawing/2014/main" id="{D6880D9E-CC73-E14A-BEA8-C6249CF4BF07}"/>
              </a:ext>
            </a:extLst>
          </p:cNvPr>
          <p:cNvSpPr/>
          <p:nvPr/>
        </p:nvSpPr>
        <p:spPr>
          <a:xfrm>
            <a:off x="9449" y="916816"/>
            <a:ext cx="9201226" cy="1015663"/>
          </a:xfrm>
          <a:prstGeom prst="rect">
            <a:avLst/>
          </a:prstGeom>
        </p:spPr>
        <p:txBody>
          <a:bodyPr wrap="square">
            <a:spAutoFit/>
          </a:bodyPr>
          <a:lstStyle/>
          <a:p>
            <a:pPr algn="ctr">
              <a:lnSpc>
                <a:spcPts val="2400"/>
              </a:lnSpc>
            </a:pPr>
            <a:r>
              <a:rPr lang="en-US" altLang="ja-JP" sz="2200" b="1" dirty="0">
                <a:ea typeface="メイリオ" panose="020B0604030504040204" pitchFamily="50" charset="-128"/>
              </a:rPr>
              <a:t>A next-generation education and research platform has been established!</a:t>
            </a:r>
          </a:p>
          <a:p>
            <a:pPr algn="ctr">
              <a:lnSpc>
                <a:spcPts val="2400"/>
              </a:lnSpc>
            </a:pPr>
            <a:r>
              <a:rPr lang="en-US" altLang="ja-JP" sz="2000" b="1" dirty="0">
                <a:solidFill>
                  <a:srgbClr val="000099"/>
                </a:solidFill>
                <a:ea typeface="メイリオ" panose="020B0604030504040204" pitchFamily="50" charset="-128"/>
              </a:rPr>
              <a:t>Students have opportunities to form interdisciplinary research teams with consortium partners and participate in the team with financial support.</a:t>
            </a:r>
            <a:endParaRPr lang="en-US" altLang="ja-JP" sz="2000" b="1" spc="-150" dirty="0">
              <a:solidFill>
                <a:srgbClr val="000099"/>
              </a:solidFill>
              <a:ea typeface="メイリオ"/>
            </a:endParaRPr>
          </a:p>
        </p:txBody>
      </p:sp>
      <p:pic>
        <p:nvPicPr>
          <p:cNvPr id="1026" name="Picture 2" descr="SSS TokyoTech">
            <a:extLst>
              <a:ext uri="{FF2B5EF4-FFF2-40B4-BE49-F238E27FC236}">
                <a16:creationId xmlns:a16="http://schemas.microsoft.com/office/drawing/2014/main" id="{6297574A-26B2-44F8-9260-CD77D2ED46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45" y="176390"/>
            <a:ext cx="852228" cy="600821"/>
          </a:xfrm>
          <a:prstGeom prst="rect">
            <a:avLst/>
          </a:prstGeom>
          <a:noFill/>
          <a:extLst>
            <a:ext uri="{909E8E84-426E-40DD-AFC4-6F175D3DCCD1}">
              <a14:hiddenFill xmlns:a14="http://schemas.microsoft.com/office/drawing/2010/main">
                <a:solidFill>
                  <a:srgbClr val="FFFFFF"/>
                </a:solidFill>
              </a14:hiddenFill>
            </a:ext>
          </a:extLst>
        </p:spPr>
      </p:pic>
      <p:sp>
        <p:nvSpPr>
          <p:cNvPr id="12" name="正方形/長方形 11">
            <a:extLst>
              <a:ext uri="{FF2B5EF4-FFF2-40B4-BE49-F238E27FC236}">
                <a16:creationId xmlns:a16="http://schemas.microsoft.com/office/drawing/2014/main" id="{B1B11973-E6D9-4F93-B390-A8AE387EBE66}"/>
              </a:ext>
            </a:extLst>
          </p:cNvPr>
          <p:cNvSpPr/>
          <p:nvPr/>
        </p:nvSpPr>
        <p:spPr>
          <a:xfrm>
            <a:off x="929926" y="198110"/>
            <a:ext cx="7461250" cy="523220"/>
          </a:xfrm>
          <a:prstGeom prst="rect">
            <a:avLst/>
          </a:prstGeom>
        </p:spPr>
        <p:txBody>
          <a:bodyPr wrap="square">
            <a:spAutoFit/>
          </a:bodyPr>
          <a:lstStyle/>
          <a:p>
            <a:r>
              <a:rPr lang="en-US" altLang="ja-JP" sz="2800" b="1" dirty="0">
                <a:ea typeface="メイリオ" panose="020B0604030504040204" pitchFamily="50" charset="-128"/>
              </a:rPr>
              <a:t>Super Smart Society (SSS) Promotion Consortium</a:t>
            </a:r>
            <a:endParaRPr lang="ja-JP" altLang="en-US" sz="3200" dirty="0"/>
          </a:p>
        </p:txBody>
      </p:sp>
      <p:pic>
        <p:nvPicPr>
          <p:cNvPr id="20" name="Picture 2" descr="ç¬¬äºåSSSãããã³ã°ã¯ã¼ã¯ã·ã§ãã(N-Round)">
            <a:extLst>
              <a:ext uri="{FF2B5EF4-FFF2-40B4-BE49-F238E27FC236}">
                <a16:creationId xmlns:a16="http://schemas.microsoft.com/office/drawing/2014/main" id="{1CBA9669-9AFC-4A31-8089-F8D00D492D96}"/>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746616" y="2393946"/>
            <a:ext cx="2304588" cy="137774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2" name="正方形/長方形 21">
            <a:extLst>
              <a:ext uri="{FF2B5EF4-FFF2-40B4-BE49-F238E27FC236}">
                <a16:creationId xmlns:a16="http://schemas.microsoft.com/office/drawing/2014/main" id="{3638A5E9-8E7A-4C1F-94A0-6219573F7188}"/>
              </a:ext>
            </a:extLst>
          </p:cNvPr>
          <p:cNvSpPr/>
          <p:nvPr/>
        </p:nvSpPr>
        <p:spPr>
          <a:xfrm>
            <a:off x="70257" y="1858378"/>
            <a:ext cx="3996918" cy="523220"/>
          </a:xfrm>
          <a:prstGeom prst="rect">
            <a:avLst/>
          </a:prstGeom>
        </p:spPr>
        <p:txBody>
          <a:bodyPr wrap="square">
            <a:spAutoFit/>
          </a:bodyPr>
          <a:lstStyle/>
          <a:p>
            <a:pPr fontAlgn="base"/>
            <a:r>
              <a:rPr lang="en-US" altLang="ja-JP" sz="2800" b="1" dirty="0">
                <a:solidFill>
                  <a:srgbClr val="FF0000"/>
                </a:solidFill>
              </a:rPr>
              <a:t>SSS matching workshop</a:t>
            </a:r>
          </a:p>
        </p:txBody>
      </p:sp>
      <p:sp>
        <p:nvSpPr>
          <p:cNvPr id="26" name="正方形/長方形 25">
            <a:extLst>
              <a:ext uri="{FF2B5EF4-FFF2-40B4-BE49-F238E27FC236}">
                <a16:creationId xmlns:a16="http://schemas.microsoft.com/office/drawing/2014/main" id="{B93B5AE1-BB54-4317-868C-C868449C071D}"/>
              </a:ext>
            </a:extLst>
          </p:cNvPr>
          <p:cNvSpPr/>
          <p:nvPr/>
        </p:nvSpPr>
        <p:spPr>
          <a:xfrm>
            <a:off x="124127" y="4905320"/>
            <a:ext cx="4489394" cy="830997"/>
          </a:xfrm>
          <a:prstGeom prst="rect">
            <a:avLst/>
          </a:prstGeom>
        </p:spPr>
        <p:txBody>
          <a:bodyPr wrap="square">
            <a:spAutoFit/>
          </a:bodyPr>
          <a:lstStyle/>
          <a:p>
            <a:r>
              <a:rPr lang="en-US" altLang="ja-JP" sz="2400" b="1" dirty="0">
                <a:solidFill>
                  <a:srgbClr val="000099"/>
                </a:solidFill>
                <a:ea typeface="メイリオ" panose="020B0604030504040204" pitchFamily="50" charset="-128"/>
              </a:rPr>
              <a:t>June 9 (Wed) … </a:t>
            </a:r>
            <a:r>
              <a:rPr lang="en-US" altLang="ja-JP" sz="2000" dirty="0">
                <a:ea typeface="メイリオ" panose="020B0604030504040204" pitchFamily="50" charset="-128"/>
              </a:rPr>
              <a:t>Seeds</a:t>
            </a:r>
            <a:r>
              <a:rPr lang="ja-JP" altLang="en-US" sz="2000" dirty="0">
                <a:ea typeface="メイリオ" panose="020B0604030504040204" pitchFamily="50" charset="-128"/>
              </a:rPr>
              <a:t> </a:t>
            </a:r>
            <a:r>
              <a:rPr lang="en-US" altLang="ja-JP" sz="2000" dirty="0">
                <a:ea typeface="メイリオ" panose="020B0604030504040204" pitchFamily="50" charset="-128"/>
              </a:rPr>
              <a:t>from students</a:t>
            </a:r>
            <a:r>
              <a:rPr lang="ja-JP" altLang="en-US" sz="2000" b="1" dirty="0">
                <a:solidFill>
                  <a:srgbClr val="FF0000"/>
                </a:solidFill>
                <a:ea typeface="メイリオ" panose="020B0604030504040204" pitchFamily="50" charset="-128"/>
              </a:rPr>
              <a:t> </a:t>
            </a:r>
            <a:endParaRPr lang="en-US" altLang="ja-JP" sz="2000" b="1" dirty="0">
              <a:solidFill>
                <a:srgbClr val="FF0000"/>
              </a:solidFill>
              <a:ea typeface="メイリオ" panose="020B0604030504040204" pitchFamily="50" charset="-128"/>
            </a:endParaRPr>
          </a:p>
          <a:p>
            <a:r>
              <a:rPr lang="en-US" altLang="ja-JP" sz="2400" b="1" dirty="0">
                <a:solidFill>
                  <a:srgbClr val="000099"/>
                </a:solidFill>
                <a:ea typeface="メイリオ" panose="020B0604030504040204" pitchFamily="50" charset="-128"/>
              </a:rPr>
              <a:t>June 30 (Wed) … </a:t>
            </a:r>
            <a:r>
              <a:rPr lang="en-US" altLang="ja-JP" sz="2000" dirty="0">
                <a:ea typeface="メイリオ" panose="020B0604030504040204" pitchFamily="50" charset="-128"/>
              </a:rPr>
              <a:t>Needs from industry</a:t>
            </a:r>
            <a:endParaRPr lang="en-US" altLang="ja-JP" sz="2400" b="1" dirty="0">
              <a:solidFill>
                <a:srgbClr val="FF0000"/>
              </a:solidFill>
              <a:ea typeface="メイリオ" panose="020B0604030504040204" pitchFamily="50" charset="-128"/>
            </a:endParaRPr>
          </a:p>
        </p:txBody>
      </p:sp>
      <p:pic>
        <p:nvPicPr>
          <p:cNvPr id="2" name="Picture 2" descr="https://qr.quel.jp/tmp/cdffa13dbeb7975e129289f1c48bb7132f6e807c.png">
            <a:extLst>
              <a:ext uri="{FF2B5EF4-FFF2-40B4-BE49-F238E27FC236}">
                <a16:creationId xmlns:a16="http://schemas.microsoft.com/office/drawing/2014/main" id="{E031FBF8-06D6-49D4-BDF4-C7B9638D64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52917" y="5775018"/>
            <a:ext cx="1015664" cy="1015664"/>
          </a:xfrm>
          <a:prstGeom prst="rect">
            <a:avLst/>
          </a:prstGeom>
          <a:noFill/>
          <a:extLst>
            <a:ext uri="{909E8E84-426E-40DD-AFC4-6F175D3DCCD1}">
              <a14:hiddenFill xmlns:a14="http://schemas.microsoft.com/office/drawing/2010/main">
                <a:solidFill>
                  <a:srgbClr val="FFFFFF"/>
                </a:solidFill>
              </a14:hiddenFill>
            </a:ext>
          </a:extLst>
        </p:spPr>
      </p:pic>
      <p:sp>
        <p:nvSpPr>
          <p:cNvPr id="17" name="正方形/長方形 16">
            <a:extLst>
              <a:ext uri="{FF2B5EF4-FFF2-40B4-BE49-F238E27FC236}">
                <a16:creationId xmlns:a16="http://schemas.microsoft.com/office/drawing/2014/main" id="{0C34010B-1EA3-4786-9D0D-F230220C2A9B}"/>
              </a:ext>
            </a:extLst>
          </p:cNvPr>
          <p:cNvSpPr/>
          <p:nvPr/>
        </p:nvSpPr>
        <p:spPr>
          <a:xfrm>
            <a:off x="102995" y="5666553"/>
            <a:ext cx="3438601" cy="1200329"/>
          </a:xfrm>
          <a:prstGeom prst="rect">
            <a:avLst/>
          </a:prstGeom>
        </p:spPr>
        <p:txBody>
          <a:bodyPr wrap="square">
            <a:spAutoFit/>
          </a:bodyPr>
          <a:lstStyle/>
          <a:p>
            <a:pPr algn="ctr"/>
            <a:r>
              <a:rPr lang="en-US" altLang="ja-JP" sz="2400" b="1" dirty="0">
                <a:solidFill>
                  <a:srgbClr val="FF0000"/>
                </a:solidFill>
                <a:ea typeface="メイリオ" panose="020B0604030504040204" pitchFamily="50" charset="-128"/>
              </a:rPr>
              <a:t>All of you are eligible </a:t>
            </a:r>
          </a:p>
          <a:p>
            <a:pPr algn="ctr"/>
            <a:r>
              <a:rPr lang="en-US" altLang="ja-JP" sz="2400" b="1" dirty="0">
                <a:solidFill>
                  <a:srgbClr val="FF0000"/>
                </a:solidFill>
                <a:ea typeface="メイリオ" panose="020B0604030504040204" pitchFamily="50" charset="-128"/>
              </a:rPr>
              <a:t>for attending.</a:t>
            </a:r>
          </a:p>
          <a:p>
            <a:pPr algn="ctr"/>
            <a:r>
              <a:rPr lang="en-US" altLang="ja-JP" sz="2400" b="1" dirty="0">
                <a:solidFill>
                  <a:srgbClr val="FF0000"/>
                </a:solidFill>
                <a:ea typeface="メイリオ" panose="020B0604030504040204" pitchFamily="50" charset="-128"/>
              </a:rPr>
              <a:t>Register now on the web!</a:t>
            </a:r>
            <a:endParaRPr lang="ja-JP" altLang="en-US" sz="2400" b="1" dirty="0">
              <a:solidFill>
                <a:srgbClr val="FF0000"/>
              </a:solidFill>
              <a:ea typeface="メイリオ" panose="020B0604030504040204" pitchFamily="50" charset="-128"/>
            </a:endParaRPr>
          </a:p>
        </p:txBody>
      </p:sp>
      <p:pic>
        <p:nvPicPr>
          <p:cNvPr id="18" name="Picture 5" descr="C:\Documents and Settings\畑中健志\Local Settings\Temporary Internet Files\Content.IE5\GR3F1JMI\MC900078711[1].wmf">
            <a:extLst>
              <a:ext uri="{FF2B5EF4-FFF2-40B4-BE49-F238E27FC236}">
                <a16:creationId xmlns:a16="http://schemas.microsoft.com/office/drawing/2014/main" id="{53D8182B-9F2B-418C-8B00-96341A13971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613003" y="1480777"/>
            <a:ext cx="430057" cy="1043096"/>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63E1EEC2-09DD-4DB0-82BE-9E95F36191CB}"/>
              </a:ext>
            </a:extLst>
          </p:cNvPr>
          <p:cNvSpPr txBox="1"/>
          <p:nvPr/>
        </p:nvSpPr>
        <p:spPr>
          <a:xfrm>
            <a:off x="6941630" y="2015021"/>
            <a:ext cx="1697196" cy="523220"/>
          </a:xfrm>
          <a:prstGeom prst="rect">
            <a:avLst/>
          </a:prstGeom>
          <a:noFill/>
        </p:spPr>
        <p:txBody>
          <a:bodyPr wrap="none" rtlCol="0">
            <a:spAutoFit/>
          </a:bodyPr>
          <a:lstStyle/>
          <a:p>
            <a:r>
              <a:rPr kumimoji="1" lang="en-US" altLang="ja-JP" sz="2800" b="1" dirty="0">
                <a:ea typeface="ＭＳ Ｐゴシック" panose="020B0600070205080204" pitchFamily="50" charset="-128"/>
              </a:rPr>
              <a:t>But, how?</a:t>
            </a:r>
            <a:endParaRPr kumimoji="1" lang="ja-JP" altLang="en-US" sz="2800" b="1" dirty="0">
              <a:ea typeface="ＭＳ Ｐゴシック" panose="020B0600070205080204" pitchFamily="50" charset="-128"/>
            </a:endParaRPr>
          </a:p>
        </p:txBody>
      </p:sp>
      <p:sp>
        <p:nvSpPr>
          <p:cNvPr id="4" name="正方形/長方形 3">
            <a:extLst>
              <a:ext uri="{FF2B5EF4-FFF2-40B4-BE49-F238E27FC236}">
                <a16:creationId xmlns:a16="http://schemas.microsoft.com/office/drawing/2014/main" id="{74FB937E-8E57-4B7B-9E04-3BED786ECEE6}"/>
              </a:ext>
            </a:extLst>
          </p:cNvPr>
          <p:cNvSpPr/>
          <p:nvPr/>
        </p:nvSpPr>
        <p:spPr>
          <a:xfrm>
            <a:off x="5051203" y="2588689"/>
            <a:ext cx="3996917" cy="1631216"/>
          </a:xfrm>
          <a:prstGeom prst="rect">
            <a:avLst/>
          </a:prstGeom>
        </p:spPr>
        <p:txBody>
          <a:bodyPr wrap="square">
            <a:spAutoFit/>
          </a:bodyPr>
          <a:lstStyle/>
          <a:p>
            <a:pPr algn="ctr"/>
            <a:r>
              <a:rPr lang="en-US" altLang="ja-JP" sz="2000" b="1" dirty="0">
                <a:solidFill>
                  <a:srgbClr val="333333"/>
                </a:solidFill>
              </a:rPr>
              <a:t>Match the needs of the Consortium partners with the seeds of the research and human resources of students through mutual presentations and discussions</a:t>
            </a:r>
            <a:endParaRPr lang="ja-JP" altLang="en-US" sz="2000" b="1" dirty="0"/>
          </a:p>
        </p:txBody>
      </p:sp>
      <p:sp>
        <p:nvSpPr>
          <p:cNvPr id="21" name="正方形/長方形 20">
            <a:extLst>
              <a:ext uri="{FF2B5EF4-FFF2-40B4-BE49-F238E27FC236}">
                <a16:creationId xmlns:a16="http://schemas.microsoft.com/office/drawing/2014/main" id="{B72E9D4D-0EF8-46A9-9AE8-9945D4B89FEE}"/>
              </a:ext>
            </a:extLst>
          </p:cNvPr>
          <p:cNvSpPr/>
          <p:nvPr/>
        </p:nvSpPr>
        <p:spPr>
          <a:xfrm>
            <a:off x="47927" y="4470396"/>
            <a:ext cx="4427338" cy="523220"/>
          </a:xfrm>
          <a:prstGeom prst="rect">
            <a:avLst/>
          </a:prstGeom>
        </p:spPr>
        <p:txBody>
          <a:bodyPr wrap="square">
            <a:spAutoFit/>
          </a:bodyPr>
          <a:lstStyle/>
          <a:p>
            <a:pPr fontAlgn="base"/>
            <a:r>
              <a:rPr lang="en-US" altLang="ja-JP" sz="2800" b="1" dirty="0">
                <a:solidFill>
                  <a:srgbClr val="000099"/>
                </a:solidFill>
              </a:rPr>
              <a:t>Next chance is coming soon!</a:t>
            </a:r>
          </a:p>
        </p:txBody>
      </p:sp>
      <p:sp>
        <p:nvSpPr>
          <p:cNvPr id="19" name="正方形/長方形 18">
            <a:extLst>
              <a:ext uri="{FF2B5EF4-FFF2-40B4-BE49-F238E27FC236}">
                <a16:creationId xmlns:a16="http://schemas.microsoft.com/office/drawing/2014/main" id="{8791B115-5650-4221-834A-6F185C174606}"/>
              </a:ext>
            </a:extLst>
          </p:cNvPr>
          <p:cNvSpPr/>
          <p:nvPr/>
        </p:nvSpPr>
        <p:spPr>
          <a:xfrm>
            <a:off x="10468" y="3748147"/>
            <a:ext cx="4667794" cy="830997"/>
          </a:xfrm>
          <a:prstGeom prst="rect">
            <a:avLst/>
          </a:prstGeom>
        </p:spPr>
        <p:txBody>
          <a:bodyPr wrap="square">
            <a:spAutoFit/>
          </a:bodyPr>
          <a:lstStyle/>
          <a:p>
            <a:pPr algn="ctr" fontAlgn="base"/>
            <a:r>
              <a:rPr lang="en-US" altLang="ja-JP" sz="2400" b="1" dirty="0"/>
              <a:t>15 matchings have been formed on average in the past 3 workshops</a:t>
            </a:r>
          </a:p>
        </p:txBody>
      </p:sp>
      <p:pic>
        <p:nvPicPr>
          <p:cNvPr id="7" name="図 6">
            <a:extLst>
              <a:ext uri="{FF2B5EF4-FFF2-40B4-BE49-F238E27FC236}">
                <a16:creationId xmlns:a16="http://schemas.microsoft.com/office/drawing/2014/main" id="{CBC1F6C6-4545-4092-8862-2C447CD00F4B}"/>
              </a:ext>
            </a:extLst>
          </p:cNvPr>
          <p:cNvPicPr>
            <a:picLocks noChangeAspect="1"/>
          </p:cNvPicPr>
          <p:nvPr/>
        </p:nvPicPr>
        <p:blipFill rotWithShape="1">
          <a:blip r:embed="rId8"/>
          <a:srcRect l="3229" t="15375" r="3542" b="8950"/>
          <a:stretch/>
        </p:blipFill>
        <p:spPr>
          <a:xfrm>
            <a:off x="4558208" y="4484618"/>
            <a:ext cx="4509290" cy="228766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175254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EBA10718-A3A3-4E1F-B606-D3495156D417}"/>
              </a:ext>
            </a:extLst>
          </p:cNvPr>
          <p:cNvSpPr/>
          <p:nvPr/>
        </p:nvSpPr>
        <p:spPr>
          <a:xfrm>
            <a:off x="654050" y="243622"/>
            <a:ext cx="7461250" cy="523220"/>
          </a:xfrm>
          <a:prstGeom prst="rect">
            <a:avLst/>
          </a:prstGeom>
        </p:spPr>
        <p:txBody>
          <a:bodyPr wrap="square">
            <a:spAutoFit/>
          </a:bodyPr>
          <a:lstStyle/>
          <a:p>
            <a:pPr algn="ctr"/>
            <a:r>
              <a:rPr lang="ja-JP" altLang="en-US" sz="2800" b="1" dirty="0">
                <a:latin typeface="メイリオ" panose="020B0604030504040204" pitchFamily="50" charset="-128"/>
                <a:ea typeface="メイリオ" panose="020B0604030504040204" pitchFamily="50" charset="-128"/>
              </a:rPr>
              <a:t>超スマート社会卓越教育課程</a:t>
            </a:r>
            <a:r>
              <a:rPr lang="ja-JP" altLang="en-US" sz="2400" b="1" dirty="0">
                <a:latin typeface="メイリオ" panose="020B0604030504040204" pitchFamily="50" charset="-128"/>
                <a:ea typeface="メイリオ" panose="020B0604030504040204" pitchFamily="50" charset="-128"/>
              </a:rPr>
              <a:t> </a:t>
            </a:r>
            <a:r>
              <a:rPr lang="en-US" altLang="ja-JP" sz="2800" b="1" dirty="0"/>
              <a:t>(since Apr. 2020)</a:t>
            </a:r>
            <a:endParaRPr lang="ja-JP" altLang="en-US" sz="3200" dirty="0"/>
          </a:p>
        </p:txBody>
      </p:sp>
      <p:pic>
        <p:nvPicPr>
          <p:cNvPr id="12" name="図 11">
            <a:extLst>
              <a:ext uri="{FF2B5EF4-FFF2-40B4-BE49-F238E27FC236}">
                <a16:creationId xmlns:a16="http://schemas.microsoft.com/office/drawing/2014/main" id="{6BACD547-50CE-4EC3-B3FD-4F9FC1D46D42}"/>
              </a:ext>
            </a:extLst>
          </p:cNvPr>
          <p:cNvPicPr>
            <a:picLocks noChangeAspect="1"/>
          </p:cNvPicPr>
          <p:nvPr/>
        </p:nvPicPr>
        <p:blipFill>
          <a:blip r:embed="rId5"/>
          <a:stretch>
            <a:fillRect/>
          </a:stretch>
        </p:blipFill>
        <p:spPr>
          <a:xfrm>
            <a:off x="6130295" y="926518"/>
            <a:ext cx="1657514" cy="1142883"/>
          </a:xfrm>
          <a:prstGeom prst="rect">
            <a:avLst/>
          </a:prstGeom>
        </p:spPr>
      </p:pic>
      <p:pic>
        <p:nvPicPr>
          <p:cNvPr id="13" name="図 12">
            <a:extLst>
              <a:ext uri="{FF2B5EF4-FFF2-40B4-BE49-F238E27FC236}">
                <a16:creationId xmlns:a16="http://schemas.microsoft.com/office/drawing/2014/main" id="{BC8B79AA-96D5-4920-85E5-F16820235CB3}"/>
              </a:ext>
            </a:extLst>
          </p:cNvPr>
          <p:cNvPicPr>
            <a:picLocks noChangeAspect="1"/>
          </p:cNvPicPr>
          <p:nvPr/>
        </p:nvPicPr>
        <p:blipFill>
          <a:blip r:embed="rId6"/>
          <a:stretch>
            <a:fillRect/>
          </a:stretch>
        </p:blipFill>
        <p:spPr>
          <a:xfrm>
            <a:off x="7816659" y="920131"/>
            <a:ext cx="1251511" cy="1675301"/>
          </a:xfrm>
          <a:prstGeom prst="rect">
            <a:avLst/>
          </a:prstGeom>
        </p:spPr>
      </p:pic>
      <p:pic>
        <p:nvPicPr>
          <p:cNvPr id="14" name="図 13">
            <a:extLst>
              <a:ext uri="{FF2B5EF4-FFF2-40B4-BE49-F238E27FC236}">
                <a16:creationId xmlns:a16="http://schemas.microsoft.com/office/drawing/2014/main" id="{95775CC9-A58F-42CF-BAE9-E9668337BA73}"/>
              </a:ext>
            </a:extLst>
          </p:cNvPr>
          <p:cNvPicPr>
            <a:picLocks noChangeAspect="1"/>
          </p:cNvPicPr>
          <p:nvPr/>
        </p:nvPicPr>
        <p:blipFill>
          <a:blip r:embed="rId7"/>
          <a:stretch>
            <a:fillRect/>
          </a:stretch>
        </p:blipFill>
        <p:spPr>
          <a:xfrm>
            <a:off x="6130295" y="2094970"/>
            <a:ext cx="1657514" cy="1035946"/>
          </a:xfrm>
          <a:prstGeom prst="rect">
            <a:avLst/>
          </a:prstGeom>
        </p:spPr>
      </p:pic>
      <p:pic>
        <p:nvPicPr>
          <p:cNvPr id="29" name="図 28">
            <a:extLst>
              <a:ext uri="{FF2B5EF4-FFF2-40B4-BE49-F238E27FC236}">
                <a16:creationId xmlns:a16="http://schemas.microsoft.com/office/drawing/2014/main" id="{3DDEF75B-F01E-4A3E-88C4-7E23E7671C9A}"/>
              </a:ext>
            </a:extLst>
          </p:cNvPr>
          <p:cNvPicPr>
            <a:picLocks noChangeAspect="1"/>
          </p:cNvPicPr>
          <p:nvPr/>
        </p:nvPicPr>
        <p:blipFill rotWithShape="1">
          <a:blip r:embed="rId8"/>
          <a:srcRect l="26935" r="51162"/>
          <a:stretch/>
        </p:blipFill>
        <p:spPr>
          <a:xfrm>
            <a:off x="6130295" y="3156485"/>
            <a:ext cx="1652159" cy="1137929"/>
          </a:xfrm>
          <a:prstGeom prst="rect">
            <a:avLst/>
          </a:prstGeom>
        </p:spPr>
      </p:pic>
      <p:pic>
        <p:nvPicPr>
          <p:cNvPr id="32" name="図 31">
            <a:extLst>
              <a:ext uri="{FF2B5EF4-FFF2-40B4-BE49-F238E27FC236}">
                <a16:creationId xmlns:a16="http://schemas.microsoft.com/office/drawing/2014/main" id="{8909B59C-4ECA-457A-B8D6-BB95FEC11A54}"/>
              </a:ext>
            </a:extLst>
          </p:cNvPr>
          <p:cNvPicPr>
            <a:picLocks noChangeAspect="1"/>
          </p:cNvPicPr>
          <p:nvPr/>
        </p:nvPicPr>
        <p:blipFill>
          <a:blip r:embed="rId9"/>
          <a:stretch>
            <a:fillRect/>
          </a:stretch>
        </p:blipFill>
        <p:spPr>
          <a:xfrm>
            <a:off x="7813957" y="2623333"/>
            <a:ext cx="1251511" cy="1663685"/>
          </a:xfrm>
          <a:prstGeom prst="rect">
            <a:avLst/>
          </a:prstGeom>
        </p:spPr>
      </p:pic>
      <p:sp>
        <p:nvSpPr>
          <p:cNvPr id="34" name="正方形/長方形 33">
            <a:extLst>
              <a:ext uri="{FF2B5EF4-FFF2-40B4-BE49-F238E27FC236}">
                <a16:creationId xmlns:a16="http://schemas.microsoft.com/office/drawing/2014/main" id="{2980FE40-3664-416C-91F5-20E72A7B2C73}"/>
              </a:ext>
            </a:extLst>
          </p:cNvPr>
          <p:cNvSpPr/>
          <p:nvPr/>
        </p:nvSpPr>
        <p:spPr>
          <a:xfrm>
            <a:off x="39010" y="4328633"/>
            <a:ext cx="7325176" cy="1631216"/>
          </a:xfrm>
          <a:prstGeom prst="rect">
            <a:avLst/>
          </a:prstGeom>
        </p:spPr>
        <p:txBody>
          <a:bodyPr wrap="square">
            <a:spAutoFit/>
          </a:bodyPr>
          <a:lstStyle/>
          <a:p>
            <a:pPr marL="342900" indent="-342900">
              <a:buFont typeface="Arial" panose="020B0604020202020204" pitchFamily="34" charset="0"/>
              <a:buChar char="•"/>
            </a:pPr>
            <a:r>
              <a:rPr lang="ja-JP" altLang="en-US" sz="2000" b="1" dirty="0">
                <a:latin typeface="メイリオ" panose="020B0604030504040204" pitchFamily="50" charset="-128"/>
                <a:ea typeface="メイリオ" panose="020B0604030504040204" pitchFamily="50" charset="-128"/>
              </a:rPr>
              <a:t>最先端の科学技術の粋を集めた複数の教育研究フィールド</a:t>
            </a:r>
            <a:endParaRPr lang="en-US" altLang="ja-JP" sz="2000" b="1" dirty="0">
              <a:latin typeface="メイリオ" panose="020B0604030504040204" pitchFamily="50" charset="-128"/>
              <a:ea typeface="メイリオ" panose="020B0604030504040204" pitchFamily="50" charset="-128"/>
            </a:endParaRPr>
          </a:p>
          <a:p>
            <a:r>
              <a:rPr lang="ja-JP" altLang="en-US" sz="2000" b="1" dirty="0">
                <a:latin typeface="メイリオ" panose="020B0604030504040204" pitchFamily="50" charset="-128"/>
                <a:ea typeface="メイリオ" panose="020B0604030504040204" pitchFamily="50" charset="-128"/>
              </a:rPr>
              <a:t>　を構築し、これらを活用した教育と先端研究の機会を提供</a:t>
            </a:r>
            <a:endParaRPr lang="en-US" altLang="ja-JP" sz="2000" b="1" dirty="0">
              <a:latin typeface="メイリオ" panose="020B0604030504040204" pitchFamily="50" charset="-128"/>
              <a:ea typeface="メイリオ" panose="020B0604030504040204" pitchFamily="50" charset="-128"/>
            </a:endParaRPr>
          </a:p>
          <a:p>
            <a:pPr marL="342900" indent="-342900">
              <a:buFont typeface="Arial" panose="020B0604020202020204" pitchFamily="34" charset="0"/>
              <a:buChar char="•"/>
            </a:pPr>
            <a:r>
              <a:rPr lang="ja-JP" altLang="en-US" sz="2000" b="1" dirty="0">
                <a:latin typeface="メイリオ" panose="020B0604030504040204" pitchFamily="50" charset="-128"/>
                <a:ea typeface="メイリオ" panose="020B0604030504040204" pitchFamily="50" charset="-128"/>
              </a:rPr>
              <a:t>社会と連携した魅力ある教育プログラムを提供</a:t>
            </a:r>
            <a:endParaRPr lang="en-US" altLang="ja-JP" sz="2000" b="1" dirty="0">
              <a:latin typeface="メイリオ" panose="020B0604030504040204" pitchFamily="50" charset="-128"/>
              <a:ea typeface="メイリオ" panose="020B0604030504040204" pitchFamily="50" charset="-128"/>
            </a:endParaRPr>
          </a:p>
          <a:p>
            <a:pPr marL="342900" indent="-342900">
              <a:buFont typeface="Arial" panose="020B0604020202020204" pitchFamily="34" charset="0"/>
              <a:buChar char="•"/>
            </a:pPr>
            <a:r>
              <a:rPr lang="ja-JP" altLang="en-US" sz="2000" b="1" dirty="0">
                <a:latin typeface="メイリオ" panose="020B0604030504040204" pitchFamily="50" charset="-128"/>
                <a:ea typeface="メイリオ" panose="020B0604030504040204" pitchFamily="50" charset="-128"/>
              </a:rPr>
              <a:t>学業・研究に集中できる経済的サポートを実施</a:t>
            </a:r>
            <a:endParaRPr lang="en-US" altLang="ja-JP" sz="2000" b="1" dirty="0">
              <a:latin typeface="メイリオ" panose="020B0604030504040204" pitchFamily="50" charset="-128"/>
              <a:ea typeface="メイリオ" panose="020B0604030504040204" pitchFamily="50" charset="-128"/>
            </a:endParaRPr>
          </a:p>
          <a:p>
            <a:pPr marL="342900" indent="-342900">
              <a:buFont typeface="Arial" panose="020B0604020202020204" pitchFamily="34" charset="0"/>
              <a:buChar char="•"/>
            </a:pPr>
            <a:r>
              <a:rPr lang="ja-JP" altLang="en-US" sz="2000" b="1" dirty="0">
                <a:latin typeface="メイリオ" panose="020B0604030504040204" pitchFamily="50" charset="-128"/>
                <a:ea typeface="メイリオ" panose="020B0604030504040204" pitchFamily="50" charset="-128"/>
              </a:rPr>
              <a:t>キャリアパス支援を実施</a:t>
            </a:r>
          </a:p>
        </p:txBody>
      </p:sp>
      <p:sp>
        <p:nvSpPr>
          <p:cNvPr id="38" name="正方形/長方形 37">
            <a:extLst>
              <a:ext uri="{FF2B5EF4-FFF2-40B4-BE49-F238E27FC236}">
                <a16:creationId xmlns:a16="http://schemas.microsoft.com/office/drawing/2014/main" id="{2A6F1F10-8534-40AA-BC60-FA39CC16C21A}"/>
              </a:ext>
            </a:extLst>
          </p:cNvPr>
          <p:cNvSpPr/>
          <p:nvPr/>
        </p:nvSpPr>
        <p:spPr>
          <a:xfrm>
            <a:off x="161474" y="5962709"/>
            <a:ext cx="6442789" cy="461665"/>
          </a:xfrm>
          <a:prstGeom prst="rect">
            <a:avLst/>
          </a:prstGeom>
        </p:spPr>
        <p:txBody>
          <a:bodyPr wrap="none">
            <a:spAutoFit/>
          </a:bodyPr>
          <a:lstStyle/>
          <a:p>
            <a:pPr algn="ctr"/>
            <a:r>
              <a:rPr lang="ja-JP" altLang="en-US" sz="2400" b="1" dirty="0">
                <a:solidFill>
                  <a:srgbClr val="FF0000"/>
                </a:solidFill>
                <a:latin typeface="メイリオ" panose="020B0604030504040204" pitchFamily="50" charset="-128"/>
                <a:ea typeface="メイリオ" panose="020B0604030504040204" pitchFamily="50" charset="-128"/>
              </a:rPr>
              <a:t>是非，学生募集説明会に参加してください！ </a:t>
            </a:r>
          </a:p>
        </p:txBody>
      </p:sp>
      <p:sp>
        <p:nvSpPr>
          <p:cNvPr id="39" name="テキスト ボックス 38">
            <a:extLst>
              <a:ext uri="{FF2B5EF4-FFF2-40B4-BE49-F238E27FC236}">
                <a16:creationId xmlns:a16="http://schemas.microsoft.com/office/drawing/2014/main" id="{06FADA8B-DDE0-4842-8D22-2F24F473DEAE}"/>
              </a:ext>
            </a:extLst>
          </p:cNvPr>
          <p:cNvSpPr txBox="1"/>
          <p:nvPr/>
        </p:nvSpPr>
        <p:spPr>
          <a:xfrm>
            <a:off x="905192" y="6396335"/>
            <a:ext cx="4753224" cy="461665"/>
          </a:xfrm>
          <a:prstGeom prst="rect">
            <a:avLst/>
          </a:prstGeom>
          <a:noFill/>
        </p:spPr>
        <p:txBody>
          <a:bodyPr wrap="none" rtlCol="0">
            <a:spAutoFit/>
          </a:bodyPr>
          <a:lstStyle/>
          <a:p>
            <a:pPr algn="ctr"/>
            <a:r>
              <a:rPr kumimoji="1" lang="en-US" altLang="ja-JP" sz="2400" b="1" dirty="0">
                <a:solidFill>
                  <a:srgbClr val="FF0000"/>
                </a:solidFill>
                <a:latin typeface="メイリオ" panose="020B0604030504040204" pitchFamily="50" charset="-128"/>
                <a:ea typeface="メイリオ" panose="020B0604030504040204" pitchFamily="50" charset="-128"/>
              </a:rPr>
              <a:t>2021</a:t>
            </a:r>
            <a:r>
              <a:rPr kumimoji="1" lang="ja-JP" altLang="en-US" sz="2400" b="1" dirty="0">
                <a:solidFill>
                  <a:srgbClr val="FF0000"/>
                </a:solidFill>
                <a:latin typeface="メイリオ" panose="020B0604030504040204" pitchFamily="50" charset="-128"/>
                <a:ea typeface="メイリオ" panose="020B0604030504040204" pitchFamily="50" charset="-128"/>
              </a:rPr>
              <a:t>年</a:t>
            </a:r>
            <a:r>
              <a:rPr kumimoji="1" lang="en-US" altLang="ja-JP" sz="2400" b="1" dirty="0">
                <a:solidFill>
                  <a:srgbClr val="FF0000"/>
                </a:solidFill>
                <a:latin typeface="メイリオ" panose="020B0604030504040204" pitchFamily="50" charset="-128"/>
                <a:ea typeface="メイリオ" panose="020B0604030504040204" pitchFamily="50" charset="-128"/>
              </a:rPr>
              <a:t>4</a:t>
            </a:r>
            <a:r>
              <a:rPr kumimoji="1" lang="ja-JP" altLang="en-US" sz="2400" b="1" dirty="0">
                <a:solidFill>
                  <a:srgbClr val="FF0000"/>
                </a:solidFill>
                <a:latin typeface="メイリオ" panose="020B0604030504040204" pitchFamily="50" charset="-128"/>
                <a:ea typeface="メイリオ" panose="020B0604030504040204" pitchFamily="50" charset="-128"/>
              </a:rPr>
              <a:t>月</a:t>
            </a:r>
            <a:r>
              <a:rPr kumimoji="1" lang="en-US" altLang="ja-JP" sz="2400" b="1" dirty="0">
                <a:solidFill>
                  <a:srgbClr val="FF0000"/>
                </a:solidFill>
                <a:latin typeface="メイリオ" panose="020B0604030504040204" pitchFamily="50" charset="-128"/>
                <a:ea typeface="メイリオ" panose="020B0604030504040204" pitchFamily="50" charset="-128"/>
              </a:rPr>
              <a:t>28</a:t>
            </a:r>
            <a:r>
              <a:rPr kumimoji="1" lang="ja-JP" altLang="en-US" sz="2400" b="1" dirty="0">
                <a:solidFill>
                  <a:srgbClr val="FF0000"/>
                </a:solidFill>
                <a:latin typeface="メイリオ" panose="020B0604030504040204" pitchFamily="50" charset="-128"/>
                <a:ea typeface="メイリオ" panose="020B0604030504040204" pitchFamily="50" charset="-128"/>
              </a:rPr>
              <a:t>日</a:t>
            </a:r>
            <a:r>
              <a:rPr kumimoji="1" lang="en-US" altLang="ja-JP" sz="2400" b="1" dirty="0">
                <a:solidFill>
                  <a:srgbClr val="FF0000"/>
                </a:solidFill>
                <a:latin typeface="メイリオ" panose="020B0604030504040204" pitchFamily="50" charset="-128"/>
                <a:ea typeface="メイリオ" panose="020B0604030504040204" pitchFamily="50" charset="-128"/>
              </a:rPr>
              <a:t>(</a:t>
            </a:r>
            <a:r>
              <a:rPr kumimoji="1" lang="ja-JP" altLang="en-US" sz="2400" b="1" dirty="0">
                <a:solidFill>
                  <a:srgbClr val="FF0000"/>
                </a:solidFill>
                <a:latin typeface="メイリオ" panose="020B0604030504040204" pitchFamily="50" charset="-128"/>
                <a:ea typeface="メイリオ" panose="020B0604030504040204" pitchFamily="50" charset="-128"/>
              </a:rPr>
              <a:t>水</a:t>
            </a:r>
            <a:r>
              <a:rPr kumimoji="1" lang="en-US" altLang="ja-JP" sz="2400" b="1" dirty="0">
                <a:solidFill>
                  <a:srgbClr val="FF0000"/>
                </a:solidFill>
                <a:latin typeface="メイリオ" panose="020B0604030504040204" pitchFamily="50" charset="-128"/>
                <a:ea typeface="メイリオ" panose="020B0604030504040204" pitchFamily="50" charset="-128"/>
              </a:rPr>
              <a:t>)</a:t>
            </a:r>
            <a:r>
              <a:rPr kumimoji="1" lang="ja-JP" altLang="en-US" sz="2400" b="1" dirty="0">
                <a:solidFill>
                  <a:srgbClr val="FF0000"/>
                </a:solidFill>
                <a:latin typeface="メイリオ" panose="020B0604030504040204" pitchFamily="50" charset="-128"/>
                <a:ea typeface="メイリオ" panose="020B0604030504040204" pitchFamily="50" charset="-128"/>
              </a:rPr>
              <a:t>　</a:t>
            </a:r>
            <a:r>
              <a:rPr kumimoji="1" lang="en-US" altLang="ja-JP" sz="2400" b="1" dirty="0">
                <a:solidFill>
                  <a:srgbClr val="FF0000"/>
                </a:solidFill>
                <a:latin typeface="メイリオ" panose="020B0604030504040204" pitchFamily="50" charset="-128"/>
                <a:ea typeface="メイリオ" panose="020B0604030504040204" pitchFamily="50" charset="-128"/>
              </a:rPr>
              <a:t>17:00</a:t>
            </a:r>
            <a:r>
              <a:rPr kumimoji="1" lang="ja-JP" altLang="en-US" sz="2400" b="1" dirty="0">
                <a:solidFill>
                  <a:srgbClr val="FF0000"/>
                </a:solidFill>
                <a:latin typeface="メイリオ" panose="020B0604030504040204" pitchFamily="50" charset="-128"/>
                <a:ea typeface="メイリオ" panose="020B0604030504040204" pitchFamily="50" charset="-128"/>
              </a:rPr>
              <a:t>～</a:t>
            </a:r>
          </a:p>
        </p:txBody>
      </p:sp>
      <p:pic>
        <p:nvPicPr>
          <p:cNvPr id="2" name="wise-sss_short-introduction">
            <a:hlinkClick r:id="" action="ppaction://media"/>
            <a:extLst>
              <a:ext uri="{FF2B5EF4-FFF2-40B4-BE49-F238E27FC236}">
                <a16:creationId xmlns:a16="http://schemas.microsoft.com/office/drawing/2014/main" id="{E07EAD5E-E57E-4D0C-8BB1-055B7E11CBB0}"/>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76720" y="914184"/>
            <a:ext cx="5990233" cy="3369506"/>
          </a:xfrm>
          <a:prstGeom prst="rect">
            <a:avLst/>
          </a:prstGeom>
        </p:spPr>
      </p:pic>
      <p:sp>
        <p:nvSpPr>
          <p:cNvPr id="16" name="正方形/長方形 15">
            <a:extLst>
              <a:ext uri="{FF2B5EF4-FFF2-40B4-BE49-F238E27FC236}">
                <a16:creationId xmlns:a16="http://schemas.microsoft.com/office/drawing/2014/main" id="{BC69430F-42AC-4240-963D-9A605F149FE2}"/>
              </a:ext>
            </a:extLst>
          </p:cNvPr>
          <p:cNvSpPr/>
          <p:nvPr/>
        </p:nvSpPr>
        <p:spPr>
          <a:xfrm>
            <a:off x="5809223" y="4952698"/>
            <a:ext cx="3373904" cy="1015663"/>
          </a:xfrm>
          <a:prstGeom prst="rect">
            <a:avLst/>
          </a:prstGeom>
        </p:spPr>
        <p:txBody>
          <a:bodyPr wrap="square">
            <a:spAutoFit/>
          </a:bodyPr>
          <a:lstStyle/>
          <a:p>
            <a:pPr algn="ctr"/>
            <a:r>
              <a:rPr lang="ja-JP" altLang="en-US" sz="2000" b="1" dirty="0">
                <a:solidFill>
                  <a:srgbClr val="FF0000"/>
                </a:solidFill>
                <a:latin typeface="メイリオ" panose="020B0604030504040204" pitchFamily="50" charset="-128"/>
                <a:ea typeface="メイリオ" panose="020B0604030504040204" pitchFamily="50" charset="-128"/>
              </a:rPr>
              <a:t>説明会参加登録は</a:t>
            </a:r>
            <a:endParaRPr lang="en-US" altLang="ja-JP" sz="2000" b="1" dirty="0">
              <a:solidFill>
                <a:srgbClr val="FF0000"/>
              </a:solidFill>
              <a:latin typeface="メイリオ" panose="020B0604030504040204" pitchFamily="50" charset="-128"/>
              <a:ea typeface="メイリオ" panose="020B0604030504040204" pitchFamily="50" charset="-128"/>
            </a:endParaRPr>
          </a:p>
          <a:p>
            <a:pPr algn="ctr"/>
            <a:r>
              <a:rPr lang="ja-JP" altLang="en-US" sz="2000" b="1" dirty="0">
                <a:solidFill>
                  <a:srgbClr val="FF0000"/>
                </a:solidFill>
                <a:latin typeface="メイリオ" panose="020B0604030504040204" pitchFamily="50" charset="-128"/>
                <a:ea typeface="メイリオ" panose="020B0604030504040204" pitchFamily="50" charset="-128"/>
              </a:rPr>
              <a:t>超スマート社会卓越</a:t>
            </a:r>
            <a:endParaRPr lang="en-US" altLang="ja-JP" sz="2000" b="1" dirty="0">
              <a:solidFill>
                <a:srgbClr val="FF0000"/>
              </a:solidFill>
              <a:latin typeface="メイリオ" panose="020B0604030504040204" pitchFamily="50" charset="-128"/>
              <a:ea typeface="メイリオ" panose="020B0604030504040204" pitchFamily="50" charset="-128"/>
            </a:endParaRPr>
          </a:p>
          <a:p>
            <a:pPr algn="ctr"/>
            <a:r>
              <a:rPr lang="ja-JP" altLang="en-US" sz="2000" b="1" dirty="0">
                <a:solidFill>
                  <a:srgbClr val="FF0000"/>
                </a:solidFill>
                <a:latin typeface="メイリオ" panose="020B0604030504040204" pitchFamily="50" charset="-128"/>
                <a:ea typeface="メイリオ" panose="020B0604030504040204" pitchFamily="50" charset="-128"/>
              </a:rPr>
              <a:t>教育院</a:t>
            </a:r>
            <a:r>
              <a:rPr lang="en-US" altLang="ja-JP" sz="2000" b="1" dirty="0">
                <a:solidFill>
                  <a:srgbClr val="FF0000"/>
                </a:solidFill>
                <a:latin typeface="メイリオ" panose="020B0604030504040204" pitchFamily="50" charset="-128"/>
                <a:ea typeface="メイリオ" panose="020B0604030504040204" pitchFamily="50" charset="-128"/>
              </a:rPr>
              <a:t>web</a:t>
            </a:r>
            <a:r>
              <a:rPr lang="ja-JP" altLang="en-US" sz="2000" b="1" dirty="0">
                <a:solidFill>
                  <a:srgbClr val="FF0000"/>
                </a:solidFill>
                <a:latin typeface="メイリオ" panose="020B0604030504040204" pitchFamily="50" charset="-128"/>
                <a:ea typeface="メイリオ" panose="020B0604030504040204" pitchFamily="50" charset="-128"/>
              </a:rPr>
              <a:t>か教務</a:t>
            </a:r>
            <a:r>
              <a:rPr lang="en-US" altLang="ja-JP" sz="2000" b="1" dirty="0">
                <a:solidFill>
                  <a:srgbClr val="FF0000"/>
                </a:solidFill>
                <a:latin typeface="メイリオ" panose="020B0604030504040204" pitchFamily="50" charset="-128"/>
                <a:ea typeface="メイリオ" panose="020B0604030504040204" pitchFamily="50" charset="-128"/>
              </a:rPr>
              <a:t>web</a:t>
            </a:r>
            <a:r>
              <a:rPr lang="ja-JP" altLang="en-US" sz="2000" b="1" dirty="0">
                <a:solidFill>
                  <a:srgbClr val="FF0000"/>
                </a:solidFill>
                <a:latin typeface="メイリオ" panose="020B0604030504040204" pitchFamily="50" charset="-128"/>
                <a:ea typeface="メイリオ" panose="020B0604030504040204" pitchFamily="50" charset="-128"/>
              </a:rPr>
              <a:t>から</a:t>
            </a:r>
          </a:p>
        </p:txBody>
      </p:sp>
      <p:pic>
        <p:nvPicPr>
          <p:cNvPr id="6" name="図 5">
            <a:extLst>
              <a:ext uri="{FF2B5EF4-FFF2-40B4-BE49-F238E27FC236}">
                <a16:creationId xmlns:a16="http://schemas.microsoft.com/office/drawing/2014/main" id="{4B3D88DC-5580-4AE7-9194-BF931A365DB8}"/>
              </a:ext>
            </a:extLst>
          </p:cNvPr>
          <p:cNvPicPr>
            <a:picLocks noChangeAspect="1"/>
          </p:cNvPicPr>
          <p:nvPr/>
        </p:nvPicPr>
        <p:blipFill>
          <a:blip r:embed="rId11"/>
          <a:stretch>
            <a:fillRect/>
          </a:stretch>
        </p:blipFill>
        <p:spPr>
          <a:xfrm>
            <a:off x="32656" y="167600"/>
            <a:ext cx="641988" cy="609588"/>
          </a:xfrm>
          <a:prstGeom prst="rect">
            <a:avLst/>
          </a:prstGeom>
        </p:spPr>
      </p:pic>
      <p:pic>
        <p:nvPicPr>
          <p:cNvPr id="3074" name="Picture 2" descr="https://qr.quel.jp/tmp/a86e7ba704a53a5e99d226f5dad26c6bc820a749.png">
            <a:extLst>
              <a:ext uri="{FF2B5EF4-FFF2-40B4-BE49-F238E27FC236}">
                <a16:creationId xmlns:a16="http://schemas.microsoft.com/office/drawing/2014/main" id="{CE36DF34-D3DE-48DF-AF94-CC2B49B2818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222079" y="5908946"/>
            <a:ext cx="885825" cy="885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4816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95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2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EBA10718-A3A3-4E1F-B606-D3495156D417}"/>
              </a:ext>
            </a:extLst>
          </p:cNvPr>
          <p:cNvSpPr/>
          <p:nvPr/>
        </p:nvSpPr>
        <p:spPr>
          <a:xfrm>
            <a:off x="674644" y="195542"/>
            <a:ext cx="7620269" cy="553998"/>
          </a:xfrm>
          <a:prstGeom prst="rect">
            <a:avLst/>
          </a:prstGeom>
        </p:spPr>
        <p:txBody>
          <a:bodyPr wrap="square">
            <a:spAutoFit/>
          </a:bodyPr>
          <a:lstStyle/>
          <a:p>
            <a:pPr algn="ctr"/>
            <a:r>
              <a:rPr lang="en-US" altLang="ja-JP" sz="3000" b="1" dirty="0">
                <a:ea typeface="メイリオ" panose="020B0604030504040204" pitchFamily="50" charset="-128"/>
              </a:rPr>
              <a:t>WISE for Super Smart Society </a:t>
            </a:r>
            <a:r>
              <a:rPr lang="en-US" altLang="ja-JP" sz="3000" b="1" dirty="0"/>
              <a:t>(since Apr. 2020)</a:t>
            </a:r>
            <a:endParaRPr lang="ja-JP" altLang="en-US" sz="3000" dirty="0"/>
          </a:p>
        </p:txBody>
      </p:sp>
      <p:pic>
        <p:nvPicPr>
          <p:cNvPr id="12" name="図 11">
            <a:extLst>
              <a:ext uri="{FF2B5EF4-FFF2-40B4-BE49-F238E27FC236}">
                <a16:creationId xmlns:a16="http://schemas.microsoft.com/office/drawing/2014/main" id="{6BACD547-50CE-4EC3-B3FD-4F9FC1D46D42}"/>
              </a:ext>
            </a:extLst>
          </p:cNvPr>
          <p:cNvPicPr>
            <a:picLocks noChangeAspect="1"/>
          </p:cNvPicPr>
          <p:nvPr/>
        </p:nvPicPr>
        <p:blipFill>
          <a:blip r:embed="rId5"/>
          <a:stretch>
            <a:fillRect/>
          </a:stretch>
        </p:blipFill>
        <p:spPr>
          <a:xfrm>
            <a:off x="6130295" y="926518"/>
            <a:ext cx="1657514" cy="1142883"/>
          </a:xfrm>
          <a:prstGeom prst="rect">
            <a:avLst/>
          </a:prstGeom>
        </p:spPr>
      </p:pic>
      <p:pic>
        <p:nvPicPr>
          <p:cNvPr id="13" name="図 12">
            <a:extLst>
              <a:ext uri="{FF2B5EF4-FFF2-40B4-BE49-F238E27FC236}">
                <a16:creationId xmlns:a16="http://schemas.microsoft.com/office/drawing/2014/main" id="{BC8B79AA-96D5-4920-85E5-F16820235CB3}"/>
              </a:ext>
            </a:extLst>
          </p:cNvPr>
          <p:cNvPicPr>
            <a:picLocks noChangeAspect="1"/>
          </p:cNvPicPr>
          <p:nvPr/>
        </p:nvPicPr>
        <p:blipFill>
          <a:blip r:embed="rId6"/>
          <a:stretch>
            <a:fillRect/>
          </a:stretch>
        </p:blipFill>
        <p:spPr>
          <a:xfrm>
            <a:off x="7816659" y="920131"/>
            <a:ext cx="1251511" cy="1675301"/>
          </a:xfrm>
          <a:prstGeom prst="rect">
            <a:avLst/>
          </a:prstGeom>
        </p:spPr>
      </p:pic>
      <p:pic>
        <p:nvPicPr>
          <p:cNvPr id="14" name="図 13">
            <a:extLst>
              <a:ext uri="{FF2B5EF4-FFF2-40B4-BE49-F238E27FC236}">
                <a16:creationId xmlns:a16="http://schemas.microsoft.com/office/drawing/2014/main" id="{95775CC9-A58F-42CF-BAE9-E9668337BA73}"/>
              </a:ext>
            </a:extLst>
          </p:cNvPr>
          <p:cNvPicPr>
            <a:picLocks noChangeAspect="1"/>
          </p:cNvPicPr>
          <p:nvPr/>
        </p:nvPicPr>
        <p:blipFill>
          <a:blip r:embed="rId7"/>
          <a:stretch>
            <a:fillRect/>
          </a:stretch>
        </p:blipFill>
        <p:spPr>
          <a:xfrm>
            <a:off x="6130295" y="2094970"/>
            <a:ext cx="1657514" cy="1035946"/>
          </a:xfrm>
          <a:prstGeom prst="rect">
            <a:avLst/>
          </a:prstGeom>
        </p:spPr>
      </p:pic>
      <p:pic>
        <p:nvPicPr>
          <p:cNvPr id="29" name="図 28">
            <a:extLst>
              <a:ext uri="{FF2B5EF4-FFF2-40B4-BE49-F238E27FC236}">
                <a16:creationId xmlns:a16="http://schemas.microsoft.com/office/drawing/2014/main" id="{3DDEF75B-F01E-4A3E-88C4-7E23E7671C9A}"/>
              </a:ext>
            </a:extLst>
          </p:cNvPr>
          <p:cNvPicPr>
            <a:picLocks noChangeAspect="1"/>
          </p:cNvPicPr>
          <p:nvPr/>
        </p:nvPicPr>
        <p:blipFill rotWithShape="1">
          <a:blip r:embed="rId8"/>
          <a:srcRect l="26935" r="51162"/>
          <a:stretch/>
        </p:blipFill>
        <p:spPr>
          <a:xfrm>
            <a:off x="6130295" y="3156485"/>
            <a:ext cx="1652159" cy="1137929"/>
          </a:xfrm>
          <a:prstGeom prst="rect">
            <a:avLst/>
          </a:prstGeom>
        </p:spPr>
      </p:pic>
      <p:pic>
        <p:nvPicPr>
          <p:cNvPr id="32" name="図 31">
            <a:extLst>
              <a:ext uri="{FF2B5EF4-FFF2-40B4-BE49-F238E27FC236}">
                <a16:creationId xmlns:a16="http://schemas.microsoft.com/office/drawing/2014/main" id="{8909B59C-4ECA-457A-B8D6-BB95FEC11A54}"/>
              </a:ext>
            </a:extLst>
          </p:cNvPr>
          <p:cNvPicPr>
            <a:picLocks noChangeAspect="1"/>
          </p:cNvPicPr>
          <p:nvPr/>
        </p:nvPicPr>
        <p:blipFill>
          <a:blip r:embed="rId9"/>
          <a:stretch>
            <a:fillRect/>
          </a:stretch>
        </p:blipFill>
        <p:spPr>
          <a:xfrm>
            <a:off x="7813957" y="2623333"/>
            <a:ext cx="1251511" cy="1663685"/>
          </a:xfrm>
          <a:prstGeom prst="rect">
            <a:avLst/>
          </a:prstGeom>
        </p:spPr>
      </p:pic>
      <p:sp>
        <p:nvSpPr>
          <p:cNvPr id="34" name="正方形/長方形 33">
            <a:extLst>
              <a:ext uri="{FF2B5EF4-FFF2-40B4-BE49-F238E27FC236}">
                <a16:creationId xmlns:a16="http://schemas.microsoft.com/office/drawing/2014/main" id="{2980FE40-3664-416C-91F5-20E72A7B2C73}"/>
              </a:ext>
            </a:extLst>
          </p:cNvPr>
          <p:cNvSpPr/>
          <p:nvPr/>
        </p:nvSpPr>
        <p:spPr>
          <a:xfrm>
            <a:off x="92921" y="4229382"/>
            <a:ext cx="8858799" cy="1785104"/>
          </a:xfrm>
          <a:prstGeom prst="rect">
            <a:avLst/>
          </a:prstGeom>
        </p:spPr>
        <p:txBody>
          <a:bodyPr wrap="square">
            <a:spAutoFit/>
          </a:bodyPr>
          <a:lstStyle/>
          <a:p>
            <a:pPr marL="342900" indent="-342900">
              <a:buFont typeface="Arial" panose="020B0604020202020204" pitchFamily="34" charset="0"/>
              <a:buChar char="•"/>
            </a:pPr>
            <a:r>
              <a:rPr lang="en-US" altLang="ja-JP" sz="2200" b="1" dirty="0">
                <a:ea typeface="メイリオ" panose="020B0604030504040204" pitchFamily="50" charset="-128"/>
              </a:rPr>
              <a:t>Opportunities for education and advanced research using multiple research &amp; education</a:t>
            </a:r>
            <a:r>
              <a:rPr lang="ja-JP" altLang="en-US" sz="2200" b="1" dirty="0">
                <a:ea typeface="メイリオ" panose="020B0604030504040204" pitchFamily="50" charset="-128"/>
              </a:rPr>
              <a:t> </a:t>
            </a:r>
            <a:r>
              <a:rPr lang="en-US" altLang="ja-JP" sz="2200" b="1" dirty="0">
                <a:ea typeface="メイリオ" panose="020B0604030504040204" pitchFamily="50" charset="-128"/>
              </a:rPr>
              <a:t>fields that bring together the best of cutting-edge science and technology</a:t>
            </a:r>
          </a:p>
          <a:p>
            <a:pPr marL="342900" indent="-342900">
              <a:buFont typeface="Arial" panose="020B0604020202020204" pitchFamily="34" charset="0"/>
              <a:buChar char="•"/>
            </a:pPr>
            <a:r>
              <a:rPr lang="en-US" altLang="ja-JP" sz="2200" b="1" dirty="0"/>
              <a:t>Unique educational programs in cooperation with industry</a:t>
            </a:r>
          </a:p>
          <a:p>
            <a:pPr marL="342900" indent="-342900">
              <a:buFont typeface="Arial" panose="020B0604020202020204" pitchFamily="34" charset="0"/>
              <a:buChar char="•"/>
            </a:pPr>
            <a:r>
              <a:rPr lang="en-US" altLang="ja-JP" sz="2200" b="1" dirty="0"/>
              <a:t>Substantial financial support</a:t>
            </a:r>
          </a:p>
        </p:txBody>
      </p:sp>
      <p:sp>
        <p:nvSpPr>
          <p:cNvPr id="38" name="正方形/長方形 37">
            <a:extLst>
              <a:ext uri="{FF2B5EF4-FFF2-40B4-BE49-F238E27FC236}">
                <a16:creationId xmlns:a16="http://schemas.microsoft.com/office/drawing/2014/main" id="{2A6F1F10-8534-40AA-BC60-FA39CC16C21A}"/>
              </a:ext>
            </a:extLst>
          </p:cNvPr>
          <p:cNvSpPr/>
          <p:nvPr/>
        </p:nvSpPr>
        <p:spPr>
          <a:xfrm>
            <a:off x="393026" y="5936753"/>
            <a:ext cx="6938566" cy="461665"/>
          </a:xfrm>
          <a:prstGeom prst="rect">
            <a:avLst/>
          </a:prstGeom>
        </p:spPr>
        <p:txBody>
          <a:bodyPr wrap="none">
            <a:spAutoFit/>
          </a:bodyPr>
          <a:lstStyle/>
          <a:p>
            <a:pPr algn="ctr"/>
            <a:r>
              <a:rPr lang="en-US" altLang="ja-JP" sz="2400" b="1" dirty="0">
                <a:solidFill>
                  <a:srgbClr val="FF0000"/>
                </a:solidFill>
                <a:ea typeface="メイリオ" panose="020B0604030504040204" pitchFamily="50" charset="-128"/>
              </a:rPr>
              <a:t>Join us at the </a:t>
            </a:r>
            <a:r>
              <a:rPr lang="en-US" altLang="ja-JP" sz="2400" b="1" dirty="0">
                <a:solidFill>
                  <a:srgbClr val="FF0000"/>
                </a:solidFill>
              </a:rPr>
              <a:t>Briefing</a:t>
            </a:r>
            <a:r>
              <a:rPr lang="ja-JP" altLang="en-US" sz="2400" b="1" dirty="0">
                <a:solidFill>
                  <a:srgbClr val="FF0000"/>
                </a:solidFill>
              </a:rPr>
              <a:t> Session for Student Recruiting</a:t>
            </a:r>
            <a:r>
              <a:rPr lang="en-US" altLang="ja-JP" sz="2400" b="1" dirty="0">
                <a:solidFill>
                  <a:srgbClr val="FF0000"/>
                </a:solidFill>
              </a:rPr>
              <a:t>!</a:t>
            </a:r>
            <a:endParaRPr lang="ja-JP" altLang="en-US" sz="2400" b="1" dirty="0">
              <a:solidFill>
                <a:srgbClr val="FF0000"/>
              </a:solidFill>
              <a:ea typeface="メイリオ" panose="020B0604030504040204" pitchFamily="50" charset="-128"/>
            </a:endParaRPr>
          </a:p>
        </p:txBody>
      </p:sp>
      <p:sp>
        <p:nvSpPr>
          <p:cNvPr id="39" name="テキスト ボックス 38">
            <a:extLst>
              <a:ext uri="{FF2B5EF4-FFF2-40B4-BE49-F238E27FC236}">
                <a16:creationId xmlns:a16="http://schemas.microsoft.com/office/drawing/2014/main" id="{06FADA8B-DDE0-4842-8D22-2F24F473DEAE}"/>
              </a:ext>
            </a:extLst>
          </p:cNvPr>
          <p:cNvSpPr txBox="1"/>
          <p:nvPr/>
        </p:nvSpPr>
        <p:spPr>
          <a:xfrm>
            <a:off x="1769989" y="6332680"/>
            <a:ext cx="4059125" cy="523220"/>
          </a:xfrm>
          <a:prstGeom prst="rect">
            <a:avLst/>
          </a:prstGeom>
          <a:noFill/>
        </p:spPr>
        <p:txBody>
          <a:bodyPr wrap="none" rtlCol="0">
            <a:spAutoFit/>
          </a:bodyPr>
          <a:lstStyle/>
          <a:p>
            <a:pPr algn="ctr"/>
            <a:r>
              <a:rPr lang="en-US" altLang="ja-JP" sz="2800" b="1" dirty="0">
                <a:solidFill>
                  <a:srgbClr val="FF0000"/>
                </a:solidFill>
                <a:ea typeface="メイリオ" panose="020B0604030504040204" pitchFamily="50" charset="-128"/>
              </a:rPr>
              <a:t>17:00-</a:t>
            </a:r>
            <a:r>
              <a:rPr lang="ja-JP" altLang="en-US" sz="2800" b="1" dirty="0">
                <a:solidFill>
                  <a:srgbClr val="FF0000"/>
                </a:solidFill>
                <a:ea typeface="メイリオ" panose="020B0604030504040204" pitchFamily="50" charset="-128"/>
              </a:rPr>
              <a:t> </a:t>
            </a:r>
            <a:r>
              <a:rPr lang="en-US" altLang="ja-JP" sz="2800" b="1" dirty="0">
                <a:solidFill>
                  <a:srgbClr val="FF0000"/>
                </a:solidFill>
                <a:ea typeface="メイリオ" panose="020B0604030504040204" pitchFamily="50" charset="-128"/>
              </a:rPr>
              <a:t>on</a:t>
            </a:r>
            <a:r>
              <a:rPr lang="ja-JP" altLang="en-US" sz="2800" b="1" dirty="0">
                <a:solidFill>
                  <a:srgbClr val="FF0000"/>
                </a:solidFill>
                <a:ea typeface="メイリオ" panose="020B0604030504040204" pitchFamily="50" charset="-128"/>
              </a:rPr>
              <a:t> </a:t>
            </a:r>
            <a:r>
              <a:rPr lang="en-US" altLang="ja-JP" sz="2800" b="1" dirty="0">
                <a:solidFill>
                  <a:srgbClr val="FF0000"/>
                </a:solidFill>
                <a:ea typeface="メイリオ" panose="020B0604030504040204" pitchFamily="50" charset="-128"/>
              </a:rPr>
              <a:t>April</a:t>
            </a:r>
            <a:r>
              <a:rPr lang="ja-JP" altLang="en-US" sz="2800" b="1" dirty="0">
                <a:solidFill>
                  <a:srgbClr val="FF0000"/>
                </a:solidFill>
                <a:ea typeface="メイリオ" panose="020B0604030504040204" pitchFamily="50" charset="-128"/>
              </a:rPr>
              <a:t> </a:t>
            </a:r>
            <a:r>
              <a:rPr lang="en-US" altLang="ja-JP" sz="2800" b="1" dirty="0">
                <a:solidFill>
                  <a:srgbClr val="FF0000"/>
                </a:solidFill>
                <a:ea typeface="メイリオ" panose="020B0604030504040204" pitchFamily="50" charset="-128"/>
              </a:rPr>
              <a:t>28th,</a:t>
            </a:r>
            <a:r>
              <a:rPr lang="ja-JP" altLang="en-US" sz="2800" b="1" dirty="0">
                <a:solidFill>
                  <a:srgbClr val="FF0000"/>
                </a:solidFill>
                <a:ea typeface="メイリオ" panose="020B0604030504040204" pitchFamily="50" charset="-128"/>
              </a:rPr>
              <a:t> </a:t>
            </a:r>
            <a:r>
              <a:rPr kumimoji="1" lang="en-US" altLang="ja-JP" sz="2800" b="1" dirty="0">
                <a:solidFill>
                  <a:srgbClr val="FF0000"/>
                </a:solidFill>
                <a:ea typeface="メイリオ" panose="020B0604030504040204" pitchFamily="50" charset="-128"/>
              </a:rPr>
              <a:t>2021</a:t>
            </a:r>
            <a:endParaRPr kumimoji="1" lang="ja-JP" altLang="en-US" sz="2800" b="1" dirty="0">
              <a:solidFill>
                <a:srgbClr val="FF0000"/>
              </a:solidFill>
              <a:ea typeface="メイリオ" panose="020B0604030504040204" pitchFamily="50" charset="-128"/>
            </a:endParaRPr>
          </a:p>
        </p:txBody>
      </p:sp>
      <p:pic>
        <p:nvPicPr>
          <p:cNvPr id="2" name="wise-sss_short-introduction">
            <a:hlinkClick r:id="" action="ppaction://media"/>
            <a:extLst>
              <a:ext uri="{FF2B5EF4-FFF2-40B4-BE49-F238E27FC236}">
                <a16:creationId xmlns:a16="http://schemas.microsoft.com/office/drawing/2014/main" id="{E07EAD5E-E57E-4D0C-8BB1-055B7E11CBB0}"/>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76720" y="914184"/>
            <a:ext cx="5990233" cy="3369506"/>
          </a:xfrm>
          <a:prstGeom prst="rect">
            <a:avLst/>
          </a:prstGeom>
        </p:spPr>
      </p:pic>
      <p:sp>
        <p:nvSpPr>
          <p:cNvPr id="16" name="正方形/長方形 15">
            <a:extLst>
              <a:ext uri="{FF2B5EF4-FFF2-40B4-BE49-F238E27FC236}">
                <a16:creationId xmlns:a16="http://schemas.microsoft.com/office/drawing/2014/main" id="{BC69430F-42AC-4240-963D-9A605F149FE2}"/>
              </a:ext>
            </a:extLst>
          </p:cNvPr>
          <p:cNvSpPr/>
          <p:nvPr/>
        </p:nvSpPr>
        <p:spPr>
          <a:xfrm>
            <a:off x="7293907" y="4969100"/>
            <a:ext cx="1963166" cy="830997"/>
          </a:xfrm>
          <a:prstGeom prst="rect">
            <a:avLst/>
          </a:prstGeom>
        </p:spPr>
        <p:txBody>
          <a:bodyPr wrap="none">
            <a:spAutoFit/>
          </a:bodyPr>
          <a:lstStyle/>
          <a:p>
            <a:pPr algn="ctr"/>
            <a:r>
              <a:rPr lang="en-US" altLang="ja-JP" sz="2400" b="1" dirty="0">
                <a:solidFill>
                  <a:srgbClr val="FF0000"/>
                </a:solidFill>
                <a:ea typeface="メイリオ" panose="020B0604030504040204" pitchFamily="50" charset="-128"/>
              </a:rPr>
              <a:t>Register now </a:t>
            </a:r>
          </a:p>
          <a:p>
            <a:pPr algn="ctr"/>
            <a:r>
              <a:rPr lang="en-US" altLang="ja-JP" sz="2400" b="1" dirty="0">
                <a:solidFill>
                  <a:srgbClr val="FF0000"/>
                </a:solidFill>
                <a:ea typeface="メイリオ" panose="020B0604030504040204" pitchFamily="50" charset="-128"/>
              </a:rPr>
              <a:t>on the web!</a:t>
            </a:r>
            <a:endParaRPr lang="ja-JP" altLang="en-US" sz="2400" b="1" dirty="0">
              <a:solidFill>
                <a:srgbClr val="FF0000"/>
              </a:solidFill>
              <a:ea typeface="メイリオ" panose="020B0604030504040204" pitchFamily="50" charset="-128"/>
            </a:endParaRPr>
          </a:p>
        </p:txBody>
      </p:sp>
      <p:pic>
        <p:nvPicPr>
          <p:cNvPr id="15" name="図 14">
            <a:extLst>
              <a:ext uri="{FF2B5EF4-FFF2-40B4-BE49-F238E27FC236}">
                <a16:creationId xmlns:a16="http://schemas.microsoft.com/office/drawing/2014/main" id="{3280654C-4181-48AB-B2E6-4DF5FC01D2EA}"/>
              </a:ext>
            </a:extLst>
          </p:cNvPr>
          <p:cNvPicPr>
            <a:picLocks noChangeAspect="1"/>
          </p:cNvPicPr>
          <p:nvPr/>
        </p:nvPicPr>
        <p:blipFill>
          <a:blip r:embed="rId11"/>
          <a:stretch>
            <a:fillRect/>
          </a:stretch>
        </p:blipFill>
        <p:spPr>
          <a:xfrm>
            <a:off x="32656" y="167600"/>
            <a:ext cx="641988" cy="609588"/>
          </a:xfrm>
          <a:prstGeom prst="rect">
            <a:avLst/>
          </a:prstGeom>
        </p:spPr>
      </p:pic>
      <p:pic>
        <p:nvPicPr>
          <p:cNvPr id="4098" name="Picture 2" descr="https://qr.quel.jp/tmp/7567bf2bdbbe2e99451341435bab3158549bde9b.png">
            <a:extLst>
              <a:ext uri="{FF2B5EF4-FFF2-40B4-BE49-F238E27FC236}">
                <a16:creationId xmlns:a16="http://schemas.microsoft.com/office/drawing/2014/main" id="{8D2C13A3-4E9A-44A8-90DD-7778D0FE6B9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703541" y="5733964"/>
            <a:ext cx="1055596" cy="1055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8976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95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2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28575">
          <a:solidFill>
            <a:schemeClr val="tx1"/>
          </a:solid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lnDef>
      <a:spPr>
        <a:ln w="28575">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400">
            <a:latin typeface="ＭＳ Ｐゴシック" panose="020B0600070205080204" pitchFamily="50" charset="-128"/>
            <a:ea typeface="ＭＳ Ｐゴシック" panose="020B0600070205080204" pitchFamily="50" charset="-128"/>
          </a:defRPr>
        </a:defPPr>
      </a:lstStyle>
    </a:tx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9E150B7154BD564C9A480CACA14ADDA9" ma:contentTypeVersion="11" ma:contentTypeDescription="新しいドキュメントを作成します。" ma:contentTypeScope="" ma:versionID="717765df2a509eb9a6b258095aed1ce2">
  <xsd:schema xmlns:xsd="http://www.w3.org/2001/XMLSchema" xmlns:xs="http://www.w3.org/2001/XMLSchema" xmlns:p="http://schemas.microsoft.com/office/2006/metadata/properties" xmlns:ns2="2bd4fd03-b517-45ba-80a1-3f43c2dd8546" xmlns:ns3="661c40e5-0921-46f6-8e4d-f88b6fff7b36" targetNamespace="http://schemas.microsoft.com/office/2006/metadata/properties" ma:root="true" ma:fieldsID="c7e70c3319ca49027d999e2256345f2b" ns2:_="" ns3:_="">
    <xsd:import namespace="2bd4fd03-b517-45ba-80a1-3f43c2dd8546"/>
    <xsd:import namespace="661c40e5-0921-46f6-8e4d-f88b6fff7b3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d4fd03-b517-45ba-80a1-3f43c2dd85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61c40e5-0921-46f6-8e4d-f88b6fff7b36" elementFormDefault="qualified">
    <xsd:import namespace="http://schemas.microsoft.com/office/2006/documentManagement/types"/>
    <xsd:import namespace="http://schemas.microsoft.com/office/infopath/2007/PartnerControls"/>
    <xsd:element name="SharedWithUsers" ma:index="17"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共有相手の詳細情報"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635F8DF-76EE-4A8E-A6E8-6DCDB35027A0}">
  <ds:schemaRefs>
    <ds:schemaRef ds:uri="http://schemas.microsoft.com/sharepoint/v3/contenttype/forms"/>
  </ds:schemaRefs>
</ds:datastoreItem>
</file>

<file path=customXml/itemProps2.xml><?xml version="1.0" encoding="utf-8"?>
<ds:datastoreItem xmlns:ds="http://schemas.openxmlformats.org/officeDocument/2006/customXml" ds:itemID="{0A031D30-D548-4D01-BE42-776063FC695E}">
  <ds:schemaRefs>
    <ds:schemaRef ds:uri="2bd4fd03-b517-45ba-80a1-3f43c2dd8546"/>
    <ds:schemaRef ds:uri="661c40e5-0921-46f6-8e4d-f88b6fff7b36"/>
    <ds:schemaRef ds:uri="http://purl.org/dc/terms/"/>
    <ds:schemaRef ds:uri="http://schemas.microsoft.com/office/2006/metadata/properties"/>
    <ds:schemaRef ds:uri="http://schemas.microsoft.com/office/infopath/2007/PartnerControls"/>
    <ds:schemaRef ds:uri="http://schemas.openxmlformats.org/package/2006/metadata/core-properties"/>
    <ds:schemaRef ds:uri="http://schemas.microsoft.com/office/2006/documentManagement/types"/>
    <ds:schemaRef ds:uri="http://www.w3.org/XML/1998/namespace"/>
    <ds:schemaRef ds:uri="http://purl.org/dc/dcmitype/"/>
    <ds:schemaRef ds:uri="http://purl.org/dc/elements/1.1/"/>
  </ds:schemaRefs>
</ds:datastoreItem>
</file>

<file path=customXml/itemProps3.xml><?xml version="1.0" encoding="utf-8"?>
<ds:datastoreItem xmlns:ds="http://schemas.openxmlformats.org/officeDocument/2006/customXml" ds:itemID="{DCAD24BB-209B-4E72-BDA5-DF7AAC79C86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bd4fd03-b517-45ba-80a1-3f43c2dd8546"/>
    <ds:schemaRef ds:uri="661c40e5-0921-46f6-8e4d-f88b6fff7b3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1371</TotalTime>
  <Words>808</Words>
  <Application>Microsoft Office PowerPoint</Application>
  <PresentationFormat>画面に合わせる (4:3)</PresentationFormat>
  <Paragraphs>57</Paragraphs>
  <Slides>4</Slides>
  <Notes>4</Notes>
  <HiddenSlides>0</HiddenSlides>
  <MMClips>2</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4</vt:i4>
      </vt:variant>
    </vt:vector>
  </HeadingPairs>
  <TitlesOfParts>
    <vt:vector size="15" baseType="lpstr">
      <vt:lpstr>Arial Unicode MS</vt:lpstr>
      <vt:lpstr>ＭＳ Ｐゴシック</vt:lpstr>
      <vt:lpstr>メイリオ</vt:lpstr>
      <vt:lpstr>游ゴシック</vt:lpstr>
      <vt:lpstr>Arial</vt:lpstr>
      <vt:lpstr>Calibri</vt:lpstr>
      <vt:lpstr>Ebrima</vt:lpstr>
      <vt:lpstr>Times New Roman</vt:lpstr>
      <vt:lpstr>Verdana</vt:lpstr>
      <vt:lpstr>Wingdings</vt:lpstr>
      <vt:lpstr>Office テーマ</vt:lpstr>
      <vt:lpstr>PowerPoint プレゼンテーション</vt:lpstr>
      <vt:lpstr>PowerPoint プレゼンテーション</vt:lpstr>
      <vt:lpstr>PowerPoint プレゼンテーション</vt:lpstr>
      <vt:lpstr>PowerPoint プレゼンテーション</vt:lpstr>
    </vt:vector>
  </TitlesOfParts>
  <Company>東京工業大学</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Naoto Ohtake</dc:creator>
  <cp:lastModifiedBy>hatanaka84@gmail.com</cp:lastModifiedBy>
  <cp:revision>138</cp:revision>
  <cp:lastPrinted>2019-10-09T09:52:34Z</cp:lastPrinted>
  <dcterms:created xsi:type="dcterms:W3CDTF">2017-12-10T06:56:12Z</dcterms:created>
  <dcterms:modified xsi:type="dcterms:W3CDTF">2021-04-01T04:26:12Z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0x0101009E150B7154BD564C9A480CACA14ADDA9</vt:lpwstr>
  </property>
</Properties>
</file>